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476" r:id="rId5"/>
    <p:sldId id="359" r:id="rId6"/>
    <p:sldId id="260" r:id="rId7"/>
    <p:sldId id="2490" r:id="rId8"/>
    <p:sldId id="2507" r:id="rId9"/>
    <p:sldId id="2499" r:id="rId10"/>
    <p:sldId id="2474" r:id="rId11"/>
    <p:sldId id="2501" r:id="rId12"/>
    <p:sldId id="2508" r:id="rId13"/>
    <p:sldId id="2509" r:id="rId14"/>
    <p:sldId id="2510" r:id="rId15"/>
    <p:sldId id="2511" r:id="rId16"/>
    <p:sldId id="2512" r:id="rId17"/>
    <p:sldId id="2513" r:id="rId18"/>
    <p:sldId id="2514" r:id="rId19"/>
    <p:sldId id="2515" r:id="rId20"/>
    <p:sldId id="2516" r:id="rId21"/>
    <p:sldId id="2668" r:id="rId22"/>
    <p:sldId id="2486"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initials="N" lastIdx="8" clrIdx="0">
    <p:extLst>
      <p:ext uri="{19B8F6BF-5375-455C-9EA6-DF929625EA0E}">
        <p15:presenceInfo xmlns:p15="http://schemas.microsoft.com/office/powerpoint/2012/main" userId="S::narato@prestigepeo.com::c1ddd5f8-8d06-40f5-af66-2d9315cb0756" providerId="AD"/>
      </p:ext>
    </p:extLst>
  </p:cmAuthor>
  <p:cmAuthor id="2" name="Mark Pera" initials="MP" lastIdx="1" clrIdx="1">
    <p:extLst>
      <p:ext uri="{19B8F6BF-5375-455C-9EA6-DF929625EA0E}">
        <p15:presenceInfo xmlns:p15="http://schemas.microsoft.com/office/powerpoint/2012/main" userId="S::mpera@prestigepeo.com::974710f6-5f09-48e6-b32b-aeb568f31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A"/>
    <a:srgbClr val="4472C4"/>
    <a:srgbClr val="F6BE3A"/>
    <a:srgbClr val="ED7D31"/>
    <a:srgbClr val="00E3EE"/>
    <a:srgbClr val="C2D555"/>
    <a:srgbClr val="F5B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99" autoAdjust="0"/>
    <p:restoredTop sz="94660"/>
  </p:normalViewPr>
  <p:slideViewPr>
    <p:cSldViewPr snapToGrid="0">
      <p:cViewPr varScale="1">
        <p:scale>
          <a:sx n="59" d="100"/>
          <a:sy n="59" d="100"/>
        </p:scale>
        <p:origin x="232" y="52"/>
      </p:cViewPr>
      <p:guideLst>
        <p:guide orient="horz" pos="32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276CD-0DA9-4ED5-A844-F4B9721390A1}"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6527C-E4F8-4944-9E24-6D5CDA0EE7E4}" type="slidenum">
              <a:rPr lang="en-US" smtClean="0"/>
              <a:t>‹#›</a:t>
            </a:fld>
            <a:endParaRPr lang="en-US"/>
          </a:p>
        </p:txBody>
      </p:sp>
    </p:spTree>
    <p:extLst>
      <p:ext uri="{BB962C8B-B14F-4D97-AF65-F5344CB8AC3E}">
        <p14:creationId xmlns:p14="http://schemas.microsoft.com/office/powerpoint/2010/main" val="161255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A6527C-E4F8-4944-9E24-6D5CDA0EE7E4}" type="slidenum">
              <a:rPr lang="en-US" smtClean="0"/>
              <a:t>1</a:t>
            </a:fld>
            <a:endParaRPr lang="en-US"/>
          </a:p>
        </p:txBody>
      </p:sp>
    </p:spTree>
    <p:extLst>
      <p:ext uri="{BB962C8B-B14F-4D97-AF65-F5344CB8AC3E}">
        <p14:creationId xmlns:p14="http://schemas.microsoft.com/office/powerpoint/2010/main" val="205430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12</a:t>
            </a:fld>
            <a:endParaRPr lang="en-US"/>
          </a:p>
        </p:txBody>
      </p:sp>
    </p:spTree>
    <p:extLst>
      <p:ext uri="{BB962C8B-B14F-4D97-AF65-F5344CB8AC3E}">
        <p14:creationId xmlns:p14="http://schemas.microsoft.com/office/powerpoint/2010/main" val="152164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13</a:t>
            </a:fld>
            <a:endParaRPr lang="en-US"/>
          </a:p>
        </p:txBody>
      </p:sp>
    </p:spTree>
    <p:extLst>
      <p:ext uri="{BB962C8B-B14F-4D97-AF65-F5344CB8AC3E}">
        <p14:creationId xmlns:p14="http://schemas.microsoft.com/office/powerpoint/2010/main" val="24915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14</a:t>
            </a:fld>
            <a:endParaRPr lang="en-US"/>
          </a:p>
        </p:txBody>
      </p:sp>
    </p:spTree>
    <p:extLst>
      <p:ext uri="{BB962C8B-B14F-4D97-AF65-F5344CB8AC3E}">
        <p14:creationId xmlns:p14="http://schemas.microsoft.com/office/powerpoint/2010/main" val="73685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15</a:t>
            </a:fld>
            <a:endParaRPr lang="en-US"/>
          </a:p>
        </p:txBody>
      </p:sp>
    </p:spTree>
    <p:extLst>
      <p:ext uri="{BB962C8B-B14F-4D97-AF65-F5344CB8AC3E}">
        <p14:creationId xmlns:p14="http://schemas.microsoft.com/office/powerpoint/2010/main" val="300138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16</a:t>
            </a:fld>
            <a:endParaRPr lang="en-US"/>
          </a:p>
        </p:txBody>
      </p:sp>
    </p:spTree>
    <p:extLst>
      <p:ext uri="{BB962C8B-B14F-4D97-AF65-F5344CB8AC3E}">
        <p14:creationId xmlns:p14="http://schemas.microsoft.com/office/powerpoint/2010/main" val="70354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3</a:t>
            </a:fld>
            <a:endParaRPr lang="en-US"/>
          </a:p>
        </p:txBody>
      </p:sp>
    </p:spTree>
    <p:extLst>
      <p:ext uri="{BB962C8B-B14F-4D97-AF65-F5344CB8AC3E}">
        <p14:creationId xmlns:p14="http://schemas.microsoft.com/office/powerpoint/2010/main" val="136033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4</a:t>
            </a:fld>
            <a:endParaRPr lang="en-US"/>
          </a:p>
        </p:txBody>
      </p:sp>
    </p:spTree>
    <p:extLst>
      <p:ext uri="{BB962C8B-B14F-4D97-AF65-F5344CB8AC3E}">
        <p14:creationId xmlns:p14="http://schemas.microsoft.com/office/powerpoint/2010/main" val="210594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5</a:t>
            </a:fld>
            <a:endParaRPr lang="en-US"/>
          </a:p>
        </p:txBody>
      </p:sp>
    </p:spTree>
    <p:extLst>
      <p:ext uri="{BB962C8B-B14F-4D97-AF65-F5344CB8AC3E}">
        <p14:creationId xmlns:p14="http://schemas.microsoft.com/office/powerpoint/2010/main" val="375220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7</a:t>
            </a:fld>
            <a:endParaRPr lang="en-US"/>
          </a:p>
        </p:txBody>
      </p:sp>
    </p:spTree>
    <p:extLst>
      <p:ext uri="{BB962C8B-B14F-4D97-AF65-F5344CB8AC3E}">
        <p14:creationId xmlns:p14="http://schemas.microsoft.com/office/powerpoint/2010/main" val="52113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8</a:t>
            </a:fld>
            <a:endParaRPr lang="en-US"/>
          </a:p>
        </p:txBody>
      </p:sp>
    </p:spTree>
    <p:extLst>
      <p:ext uri="{BB962C8B-B14F-4D97-AF65-F5344CB8AC3E}">
        <p14:creationId xmlns:p14="http://schemas.microsoft.com/office/powerpoint/2010/main" val="229950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9</a:t>
            </a:fld>
            <a:endParaRPr lang="en-US"/>
          </a:p>
        </p:txBody>
      </p:sp>
    </p:spTree>
    <p:extLst>
      <p:ext uri="{BB962C8B-B14F-4D97-AF65-F5344CB8AC3E}">
        <p14:creationId xmlns:p14="http://schemas.microsoft.com/office/powerpoint/2010/main" val="260141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10</a:t>
            </a:fld>
            <a:endParaRPr lang="en-US"/>
          </a:p>
        </p:txBody>
      </p:sp>
    </p:spTree>
    <p:extLst>
      <p:ext uri="{BB962C8B-B14F-4D97-AF65-F5344CB8AC3E}">
        <p14:creationId xmlns:p14="http://schemas.microsoft.com/office/powerpoint/2010/main" val="131136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A6527C-E4F8-4944-9E24-6D5CDA0EE7E4}" type="slidenum">
              <a:rPr lang="en-US" smtClean="0"/>
              <a:t>11</a:t>
            </a:fld>
            <a:endParaRPr lang="en-US"/>
          </a:p>
        </p:txBody>
      </p:sp>
    </p:spTree>
    <p:extLst>
      <p:ext uri="{BB962C8B-B14F-4D97-AF65-F5344CB8AC3E}">
        <p14:creationId xmlns:p14="http://schemas.microsoft.com/office/powerpoint/2010/main" val="16577350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5" name="Picture 14" descr="A large room with tables and chairs&#10;&#10;Description automatically generated with low confidence">
            <a:extLst>
              <a:ext uri="{FF2B5EF4-FFF2-40B4-BE49-F238E27FC236}">
                <a16:creationId xmlns:a16="http://schemas.microsoft.com/office/drawing/2014/main" id="{4554C0C1-F2CC-4D70-A1D5-364C390BC260}"/>
              </a:ext>
            </a:extLst>
          </p:cNvPr>
          <p:cNvPicPr>
            <a:picLocks noChangeAspect="1"/>
          </p:cNvPicPr>
          <p:nvPr userDrawn="1"/>
        </p:nvPicPr>
        <p:blipFill rotWithShape="1">
          <a:blip r:embed="rId2">
            <a:alphaModFix amt="45000"/>
            <a:extLst>
              <a:ext uri="{BEBA8EAE-BF5A-486C-A8C5-ECC9F3942E4B}">
                <a14:imgProps xmlns:a14="http://schemas.microsoft.com/office/drawing/2010/main">
                  <a14:imgLayer r:embed="rId3">
                    <a14:imgEffect>
                      <a14:artisticBlur radius="19"/>
                    </a14:imgEffect>
                    <a14:imgEffect>
                      <a14:saturation sat="0"/>
                    </a14:imgEffect>
                  </a14:imgLayer>
                </a14:imgProps>
              </a:ext>
              <a:ext uri="{28A0092B-C50C-407E-A947-70E740481C1C}">
                <a14:useLocalDpi xmlns:a14="http://schemas.microsoft.com/office/drawing/2010/main" val="0"/>
              </a:ext>
            </a:extLst>
          </a:blip>
          <a:srcRect l="905" t="8117" r="5447" b="12868"/>
          <a:stretch/>
        </p:blipFill>
        <p:spPr>
          <a:xfrm>
            <a:off x="0" y="0"/>
            <a:ext cx="12192000" cy="6858000"/>
          </a:xfrm>
          <a:prstGeom prst="rect">
            <a:avLst/>
          </a:prstGeom>
        </p:spPr>
      </p:pic>
      <p:sp>
        <p:nvSpPr>
          <p:cNvPr id="11" name="Parallelogram 10">
            <a:extLst>
              <a:ext uri="{FF2B5EF4-FFF2-40B4-BE49-F238E27FC236}">
                <a16:creationId xmlns:a16="http://schemas.microsoft.com/office/drawing/2014/main" id="{7D311D88-26E1-4866-86F9-DA9FF72BADD8}"/>
              </a:ext>
            </a:extLst>
          </p:cNvPr>
          <p:cNvSpPr/>
          <p:nvPr userDrawn="1"/>
        </p:nvSpPr>
        <p:spPr>
          <a:xfrm>
            <a:off x="1516942" y="-1"/>
            <a:ext cx="9749545" cy="6858000"/>
          </a:xfrm>
          <a:prstGeom prst="parallelogram">
            <a:avLst>
              <a:gd name="adj" fmla="val 24777"/>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a:extLst>
              <a:ext uri="{FF2B5EF4-FFF2-40B4-BE49-F238E27FC236}">
                <a16:creationId xmlns:a16="http://schemas.microsoft.com/office/drawing/2014/main" id="{B46A6BE1-72BD-4702-B75D-C74FC75D9480}"/>
              </a:ext>
            </a:extLst>
          </p:cNvPr>
          <p:cNvSpPr/>
          <p:nvPr userDrawn="1"/>
        </p:nvSpPr>
        <p:spPr>
          <a:xfrm>
            <a:off x="452063" y="2250831"/>
            <a:ext cx="7701337" cy="4607168"/>
          </a:xfrm>
          <a:prstGeom prst="parallelogram">
            <a:avLst>
              <a:gd name="adj" fmla="val 24777"/>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BC28DF37-4F69-458D-9A93-827A985A097D}"/>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3" name="Footer Placeholder 2">
            <a:extLst>
              <a:ext uri="{FF2B5EF4-FFF2-40B4-BE49-F238E27FC236}">
                <a16:creationId xmlns:a16="http://schemas.microsoft.com/office/drawing/2014/main" id="{4FFE9C89-2EE3-4221-A0ED-83A8FD2374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C366FE-EF95-44A4-B4A9-09DCC405C35C}"/>
              </a:ext>
            </a:extLst>
          </p:cNvPr>
          <p:cNvSpPr>
            <a:spLocks noGrp="1"/>
          </p:cNvSpPr>
          <p:nvPr>
            <p:ph type="sldNum" sz="quarter" idx="12"/>
          </p:nvPr>
        </p:nvSpPr>
        <p:spPr/>
        <p:txBody>
          <a:bodyPr/>
          <a:lstStyle/>
          <a:p>
            <a:fld id="{FEAA00FF-211A-46DB-B49F-4484CD9E90D4}" type="slidenum">
              <a:rPr lang="en-US" smtClean="0"/>
              <a:t>‹#›</a:t>
            </a:fld>
            <a:endParaRPr lang="en-US"/>
          </a:p>
        </p:txBody>
      </p:sp>
      <p:sp>
        <p:nvSpPr>
          <p:cNvPr id="6" name="Picture Placeholder 5">
            <a:extLst>
              <a:ext uri="{FF2B5EF4-FFF2-40B4-BE49-F238E27FC236}">
                <a16:creationId xmlns:a16="http://schemas.microsoft.com/office/drawing/2014/main" id="{51779F9B-B491-41B2-9F2E-47528FB1B9BB}"/>
              </a:ext>
            </a:extLst>
          </p:cNvPr>
          <p:cNvSpPr>
            <a:spLocks noGrp="1"/>
          </p:cNvSpPr>
          <p:nvPr>
            <p:ph type="pic" sz="quarter" idx="13"/>
          </p:nvPr>
        </p:nvSpPr>
        <p:spPr>
          <a:xfrm>
            <a:off x="1516942" y="0"/>
            <a:ext cx="9749545" cy="6858000"/>
          </a:xfrm>
          <a:prstGeom prst="parallelogram">
            <a:avLst/>
          </a:prstGeom>
        </p:spPr>
        <p:txBody>
          <a:bodyPr/>
          <a:lstStyle/>
          <a:p>
            <a:endParaRPr lang="en-US"/>
          </a:p>
        </p:txBody>
      </p:sp>
      <p:sp>
        <p:nvSpPr>
          <p:cNvPr id="13" name="Text Placeholder 12">
            <a:extLst>
              <a:ext uri="{FF2B5EF4-FFF2-40B4-BE49-F238E27FC236}">
                <a16:creationId xmlns:a16="http://schemas.microsoft.com/office/drawing/2014/main" id="{93CBA3E6-D88B-40DA-8FC5-98594B92F142}"/>
              </a:ext>
            </a:extLst>
          </p:cNvPr>
          <p:cNvSpPr>
            <a:spLocks noGrp="1"/>
          </p:cNvSpPr>
          <p:nvPr>
            <p:ph type="body" sz="quarter" idx="14"/>
          </p:nvPr>
        </p:nvSpPr>
        <p:spPr>
          <a:xfrm>
            <a:off x="2773363" y="3923675"/>
            <a:ext cx="3537496" cy="1697038"/>
          </a:xfrm>
        </p:spPr>
        <p:txBody>
          <a:bodyPr>
            <a:normAutofit/>
          </a:bodyPr>
          <a:lstStyle>
            <a:lvl1pPr marL="0" indent="0">
              <a:buNone/>
              <a:defRPr sz="4000">
                <a:solidFill>
                  <a:schemeClr val="bg1"/>
                </a:solidFill>
                <a:latin typeface="Century Gothic" panose="020B0502020202020204" pitchFamily="34" charset="0"/>
              </a:defRPr>
            </a:lvl1pPr>
          </a:lstStyle>
          <a:p>
            <a:pPr lvl="0"/>
            <a:r>
              <a:rPr lang="en-US" dirty="0"/>
              <a:t>Click to edit</a:t>
            </a:r>
          </a:p>
        </p:txBody>
      </p:sp>
    </p:spTree>
    <p:extLst>
      <p:ext uri="{BB962C8B-B14F-4D97-AF65-F5344CB8AC3E}">
        <p14:creationId xmlns:p14="http://schemas.microsoft.com/office/powerpoint/2010/main" val="141046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AAD642E-9DE1-4C91-A6D9-E61CA77F33D1}"/>
              </a:ext>
            </a:extLst>
          </p:cNvPr>
          <p:cNvGrpSpPr/>
          <p:nvPr userDrawn="1"/>
        </p:nvGrpSpPr>
        <p:grpSpPr>
          <a:xfrm>
            <a:off x="8026908" y="0"/>
            <a:ext cx="3626722" cy="5085705"/>
            <a:chOff x="8026908" y="0"/>
            <a:chExt cx="3626722" cy="5085705"/>
          </a:xfrm>
        </p:grpSpPr>
        <p:sp>
          <p:nvSpPr>
            <p:cNvPr id="7" name="Rectangle 6">
              <a:extLst>
                <a:ext uri="{FF2B5EF4-FFF2-40B4-BE49-F238E27FC236}">
                  <a16:creationId xmlns:a16="http://schemas.microsoft.com/office/drawing/2014/main" id="{F024C419-2E2E-49EB-A86B-1CD2FD0E9B59}"/>
                </a:ext>
              </a:extLst>
            </p:cNvPr>
            <p:cNvSpPr/>
            <p:nvPr/>
          </p:nvSpPr>
          <p:spPr>
            <a:xfrm>
              <a:off x="8026908" y="926101"/>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C1FA05-48A5-45C2-8F89-E3C44A161A48}"/>
                </a:ext>
              </a:extLst>
            </p:cNvPr>
            <p:cNvSpPr/>
            <p:nvPr/>
          </p:nvSpPr>
          <p:spPr>
            <a:xfrm>
              <a:off x="822463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EF87A795-E1AB-4C31-BDAC-B0A9AEA2E0B6}"/>
              </a:ext>
            </a:extLst>
          </p:cNvPr>
          <p:cNvSpPr>
            <a:spLocks noGrp="1"/>
          </p:cNvSpPr>
          <p:nvPr>
            <p:ph type="pic" sz="quarter" idx="13"/>
          </p:nvPr>
        </p:nvSpPr>
        <p:spPr>
          <a:xfrm>
            <a:off x="7677150" y="1828800"/>
            <a:ext cx="3581400" cy="3883025"/>
          </a:xfrm>
          <a:effectLst>
            <a:outerShdw blurRad="50800" dist="38100" dir="2700000" algn="tl" rotWithShape="0">
              <a:prstClr val="black">
                <a:alpha val="40000"/>
              </a:prstClr>
            </a:outerShdw>
          </a:effectLst>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561248" y="612626"/>
            <a:ext cx="1051560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680552" y="1277038"/>
            <a:ext cx="63806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681038" y="1727200"/>
            <a:ext cx="6100762"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77D0B6E9-8ED2-4798-003F-8999EAB8F54F}"/>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452659AD-F03F-F977-9733-BAF54451D9F7}"/>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0A1580D0-F903-CD19-C4F3-D864B5CC58A2}"/>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9" name="Picture 8">
            <a:extLst>
              <a:ext uri="{FF2B5EF4-FFF2-40B4-BE49-F238E27FC236}">
                <a16:creationId xmlns:a16="http://schemas.microsoft.com/office/drawing/2014/main" id="{C83EFC78-E0B5-86F6-1CD6-62DB0346CA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0" name="Straight Connector 9">
            <a:extLst>
              <a:ext uri="{FF2B5EF4-FFF2-40B4-BE49-F238E27FC236}">
                <a16:creationId xmlns:a16="http://schemas.microsoft.com/office/drawing/2014/main" id="{CB0A8F30-F75C-05AC-685E-07D84C9134F3}"/>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59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C571-3131-4F64-8DD9-B09B2ACCDB50}"/>
              </a:ext>
            </a:extLst>
          </p:cNvPr>
          <p:cNvSpPr>
            <a:spLocks noGrp="1"/>
          </p:cNvSpPr>
          <p:nvPr>
            <p:ph type="title" hasCustomPrompt="1"/>
          </p:nvPr>
        </p:nvSpPr>
        <p:spPr>
          <a:xfrm>
            <a:off x="561248" y="209955"/>
            <a:ext cx="6499952" cy="947161"/>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br>
              <a:rPr lang="en-US" dirty="0"/>
            </a:br>
            <a:endParaRPr lang="en-US" dirty="0"/>
          </a:p>
        </p:txBody>
      </p:sp>
      <p:grpSp>
        <p:nvGrpSpPr>
          <p:cNvPr id="6" name="Group 5">
            <a:extLst>
              <a:ext uri="{FF2B5EF4-FFF2-40B4-BE49-F238E27FC236}">
                <a16:creationId xmlns:a16="http://schemas.microsoft.com/office/drawing/2014/main" id="{3AAD642E-9DE1-4C91-A6D9-E61CA77F33D1}"/>
              </a:ext>
            </a:extLst>
          </p:cNvPr>
          <p:cNvGrpSpPr/>
          <p:nvPr userDrawn="1"/>
        </p:nvGrpSpPr>
        <p:grpSpPr>
          <a:xfrm>
            <a:off x="8026908" y="0"/>
            <a:ext cx="3626722" cy="5085705"/>
            <a:chOff x="8026908" y="0"/>
            <a:chExt cx="3626722" cy="5085705"/>
          </a:xfrm>
        </p:grpSpPr>
        <p:sp>
          <p:nvSpPr>
            <p:cNvPr id="7" name="Rectangle 6">
              <a:extLst>
                <a:ext uri="{FF2B5EF4-FFF2-40B4-BE49-F238E27FC236}">
                  <a16:creationId xmlns:a16="http://schemas.microsoft.com/office/drawing/2014/main" id="{F024C419-2E2E-49EB-A86B-1CD2FD0E9B59}"/>
                </a:ext>
              </a:extLst>
            </p:cNvPr>
            <p:cNvSpPr/>
            <p:nvPr/>
          </p:nvSpPr>
          <p:spPr>
            <a:xfrm>
              <a:off x="8026908" y="926101"/>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C1FA05-48A5-45C2-8F89-E3C44A161A48}"/>
                </a:ext>
              </a:extLst>
            </p:cNvPr>
            <p:cNvSpPr/>
            <p:nvPr/>
          </p:nvSpPr>
          <p:spPr>
            <a:xfrm>
              <a:off x="822463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EF87A795-E1AB-4C31-BDAC-B0A9AEA2E0B6}"/>
              </a:ext>
            </a:extLst>
          </p:cNvPr>
          <p:cNvSpPr>
            <a:spLocks noGrp="1"/>
          </p:cNvSpPr>
          <p:nvPr>
            <p:ph type="pic" sz="quarter" idx="13"/>
          </p:nvPr>
        </p:nvSpPr>
        <p:spPr>
          <a:xfrm>
            <a:off x="7677150" y="1828800"/>
            <a:ext cx="3581400" cy="3883025"/>
          </a:xfrm>
          <a:effectLst>
            <a:outerShdw blurRad="50800" dist="38100" dir="2700000" algn="tl" rotWithShape="0">
              <a:prstClr val="black">
                <a:alpha val="40000"/>
              </a:prstClr>
            </a:outerShdw>
          </a:effectLst>
        </p:spPr>
        <p:txBody>
          <a:bodyPr/>
          <a:lstStyle/>
          <a:p>
            <a:endParaRPr lang="en-US"/>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680552" y="1277038"/>
            <a:ext cx="63806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681038" y="1727200"/>
            <a:ext cx="6100762"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F22CC763-2011-E4FF-E84D-024C1869BBB9}"/>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F5407030-96D9-1CC2-4C85-4763B2E28609}"/>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118FB03C-6F25-8B09-361E-98387DB7D982}"/>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9" name="Picture 8">
            <a:extLst>
              <a:ext uri="{FF2B5EF4-FFF2-40B4-BE49-F238E27FC236}">
                <a16:creationId xmlns:a16="http://schemas.microsoft.com/office/drawing/2014/main" id="{57362AB1-417C-1FF3-044A-C3929A8AAC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0" name="Straight Connector 9">
            <a:extLst>
              <a:ext uri="{FF2B5EF4-FFF2-40B4-BE49-F238E27FC236}">
                <a16:creationId xmlns:a16="http://schemas.microsoft.com/office/drawing/2014/main" id="{CBB02111-0D7F-670B-0A06-131AC9C3FE38}"/>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23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AAD642E-9DE1-4C91-A6D9-E61CA77F33D1}"/>
              </a:ext>
            </a:extLst>
          </p:cNvPr>
          <p:cNvGrpSpPr/>
          <p:nvPr userDrawn="1"/>
        </p:nvGrpSpPr>
        <p:grpSpPr>
          <a:xfrm>
            <a:off x="282414" y="0"/>
            <a:ext cx="3626722" cy="5085705"/>
            <a:chOff x="8026908" y="0"/>
            <a:chExt cx="3626722" cy="5085705"/>
          </a:xfrm>
        </p:grpSpPr>
        <p:sp>
          <p:nvSpPr>
            <p:cNvPr id="7" name="Rectangle 6">
              <a:extLst>
                <a:ext uri="{FF2B5EF4-FFF2-40B4-BE49-F238E27FC236}">
                  <a16:creationId xmlns:a16="http://schemas.microsoft.com/office/drawing/2014/main" id="{F024C419-2E2E-49EB-A86B-1CD2FD0E9B59}"/>
                </a:ext>
              </a:extLst>
            </p:cNvPr>
            <p:cNvSpPr/>
            <p:nvPr/>
          </p:nvSpPr>
          <p:spPr>
            <a:xfrm>
              <a:off x="8026908" y="926101"/>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C1FA05-48A5-45C2-8F89-E3C44A161A48}"/>
                </a:ext>
              </a:extLst>
            </p:cNvPr>
            <p:cNvSpPr/>
            <p:nvPr/>
          </p:nvSpPr>
          <p:spPr>
            <a:xfrm>
              <a:off x="822463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EF87A795-E1AB-4C31-BDAC-B0A9AEA2E0B6}"/>
              </a:ext>
            </a:extLst>
          </p:cNvPr>
          <p:cNvSpPr>
            <a:spLocks noGrp="1"/>
          </p:cNvSpPr>
          <p:nvPr>
            <p:ph type="pic" sz="quarter" idx="13"/>
          </p:nvPr>
        </p:nvSpPr>
        <p:spPr>
          <a:xfrm>
            <a:off x="660256" y="1828800"/>
            <a:ext cx="3581400" cy="3883025"/>
          </a:xfrm>
          <a:effectLst>
            <a:outerShdw blurRad="50800" dist="38100" dir="2700000" algn="tl" rotWithShape="0">
              <a:prstClr val="black">
                <a:alpha val="40000"/>
              </a:prstClr>
            </a:outerShdw>
          </a:effectLst>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4574176" y="612626"/>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4574176" y="1277038"/>
            <a:ext cx="71098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4574176" y="1727200"/>
            <a:ext cx="6100762" cy="3883025"/>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4D6F3F21-E233-97AC-BFA0-432950A444E4}"/>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486E5713-A938-6937-E182-9BADB068AAD2}"/>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3038614E-E00A-44BA-BFC2-48DBF214699F}"/>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9" name="Picture 8">
            <a:extLst>
              <a:ext uri="{FF2B5EF4-FFF2-40B4-BE49-F238E27FC236}">
                <a16:creationId xmlns:a16="http://schemas.microsoft.com/office/drawing/2014/main" id="{E15F43DA-3C40-844E-16A4-3EA154289F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0" name="Straight Connector 9">
            <a:extLst>
              <a:ext uri="{FF2B5EF4-FFF2-40B4-BE49-F238E27FC236}">
                <a16:creationId xmlns:a16="http://schemas.microsoft.com/office/drawing/2014/main" id="{BFA63235-CEC1-5A22-1666-0CE139948ACF}"/>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7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AAD642E-9DE1-4C91-A6D9-E61CA77F33D1}"/>
              </a:ext>
            </a:extLst>
          </p:cNvPr>
          <p:cNvGrpSpPr/>
          <p:nvPr userDrawn="1"/>
        </p:nvGrpSpPr>
        <p:grpSpPr>
          <a:xfrm>
            <a:off x="282414" y="0"/>
            <a:ext cx="3626722" cy="5085705"/>
            <a:chOff x="8026908" y="0"/>
            <a:chExt cx="3626722" cy="5085705"/>
          </a:xfrm>
        </p:grpSpPr>
        <p:sp>
          <p:nvSpPr>
            <p:cNvPr id="7" name="Rectangle 6">
              <a:extLst>
                <a:ext uri="{FF2B5EF4-FFF2-40B4-BE49-F238E27FC236}">
                  <a16:creationId xmlns:a16="http://schemas.microsoft.com/office/drawing/2014/main" id="{F024C419-2E2E-49EB-A86B-1CD2FD0E9B59}"/>
                </a:ext>
              </a:extLst>
            </p:cNvPr>
            <p:cNvSpPr/>
            <p:nvPr/>
          </p:nvSpPr>
          <p:spPr>
            <a:xfrm>
              <a:off x="8026908" y="926101"/>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C1FA05-48A5-45C2-8F89-E3C44A161A48}"/>
                </a:ext>
              </a:extLst>
            </p:cNvPr>
            <p:cNvSpPr/>
            <p:nvPr/>
          </p:nvSpPr>
          <p:spPr>
            <a:xfrm>
              <a:off x="822463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EF87A795-E1AB-4C31-BDAC-B0A9AEA2E0B6}"/>
              </a:ext>
            </a:extLst>
          </p:cNvPr>
          <p:cNvSpPr>
            <a:spLocks noGrp="1"/>
          </p:cNvSpPr>
          <p:nvPr>
            <p:ph type="pic" sz="quarter" idx="13"/>
          </p:nvPr>
        </p:nvSpPr>
        <p:spPr>
          <a:xfrm>
            <a:off x="130014" y="744362"/>
            <a:ext cx="2653829" cy="2904121"/>
          </a:xfrm>
          <a:effectLst>
            <a:outerShdw blurRad="50800" dist="38100" dir="2700000" algn="tl" rotWithShape="0">
              <a:prstClr val="black">
                <a:alpha val="40000"/>
              </a:prstClr>
            </a:outerShdw>
          </a:effectLst>
        </p:spPr>
        <p:txBody>
          <a:bodyPr/>
          <a:lstStyle/>
          <a:p>
            <a:endParaRPr lang="en-US"/>
          </a:p>
        </p:txBody>
      </p:sp>
      <p:sp>
        <p:nvSpPr>
          <p:cNvPr id="15" name="Picture Placeholder 10">
            <a:extLst>
              <a:ext uri="{FF2B5EF4-FFF2-40B4-BE49-F238E27FC236}">
                <a16:creationId xmlns:a16="http://schemas.microsoft.com/office/drawing/2014/main" id="{5728A708-931C-48B9-ABA4-40A7AB2B314C}"/>
              </a:ext>
            </a:extLst>
          </p:cNvPr>
          <p:cNvSpPr>
            <a:spLocks noGrp="1"/>
          </p:cNvSpPr>
          <p:nvPr>
            <p:ph type="pic" sz="quarter" idx="15"/>
          </p:nvPr>
        </p:nvSpPr>
        <p:spPr>
          <a:xfrm>
            <a:off x="1674741" y="2826492"/>
            <a:ext cx="2653829" cy="2904121"/>
          </a:xfrm>
          <a:effectLst>
            <a:outerShdw blurRad="50800" dist="38100" dir="2700000" algn="tl" rotWithShape="0">
              <a:prstClr val="black">
                <a:alpha val="40000"/>
              </a:prstClr>
            </a:outerShdw>
          </a:effectLst>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4574176" y="612626"/>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4574176" y="1277038"/>
            <a:ext cx="71098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4574176" y="1727200"/>
            <a:ext cx="6100762"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3E8FE51E-1C4F-C575-6970-3252775A48F7}"/>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CDBD39D9-3F82-EF50-6228-2D66BEC1C1F3}"/>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4821DAC7-5A6A-F35D-9688-DA5157B446A7}"/>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9" name="Picture 8">
            <a:extLst>
              <a:ext uri="{FF2B5EF4-FFF2-40B4-BE49-F238E27FC236}">
                <a16:creationId xmlns:a16="http://schemas.microsoft.com/office/drawing/2014/main" id="{444BBDBF-7D84-5834-32D0-414842CBD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0" name="Straight Connector 9">
            <a:extLst>
              <a:ext uri="{FF2B5EF4-FFF2-40B4-BE49-F238E27FC236}">
                <a16:creationId xmlns:a16="http://schemas.microsoft.com/office/drawing/2014/main" id="{A0C0D2C0-B1A5-D993-D525-FA41B4EF7861}"/>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45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AAD642E-9DE1-4C91-A6D9-E61CA77F33D1}"/>
              </a:ext>
            </a:extLst>
          </p:cNvPr>
          <p:cNvGrpSpPr/>
          <p:nvPr userDrawn="1"/>
        </p:nvGrpSpPr>
        <p:grpSpPr>
          <a:xfrm>
            <a:off x="282414" y="0"/>
            <a:ext cx="3626722" cy="5085705"/>
            <a:chOff x="8026908" y="0"/>
            <a:chExt cx="3626722" cy="5085705"/>
          </a:xfrm>
        </p:grpSpPr>
        <p:sp>
          <p:nvSpPr>
            <p:cNvPr id="7" name="Rectangle 6">
              <a:extLst>
                <a:ext uri="{FF2B5EF4-FFF2-40B4-BE49-F238E27FC236}">
                  <a16:creationId xmlns:a16="http://schemas.microsoft.com/office/drawing/2014/main" id="{F024C419-2E2E-49EB-A86B-1CD2FD0E9B59}"/>
                </a:ext>
              </a:extLst>
            </p:cNvPr>
            <p:cNvSpPr/>
            <p:nvPr/>
          </p:nvSpPr>
          <p:spPr>
            <a:xfrm>
              <a:off x="8026908" y="926101"/>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C1FA05-48A5-45C2-8F89-E3C44A161A48}"/>
                </a:ext>
              </a:extLst>
            </p:cNvPr>
            <p:cNvSpPr/>
            <p:nvPr/>
          </p:nvSpPr>
          <p:spPr>
            <a:xfrm>
              <a:off x="822463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EF87A795-E1AB-4C31-BDAC-B0A9AEA2E0B6}"/>
              </a:ext>
            </a:extLst>
          </p:cNvPr>
          <p:cNvSpPr>
            <a:spLocks noGrp="1"/>
          </p:cNvSpPr>
          <p:nvPr>
            <p:ph type="pic" sz="quarter" idx="13"/>
          </p:nvPr>
        </p:nvSpPr>
        <p:spPr>
          <a:xfrm>
            <a:off x="867721" y="722744"/>
            <a:ext cx="2164057" cy="2300082"/>
          </a:xfrm>
          <a:effectLst>
            <a:outerShdw blurRad="50800" dist="38100" dir="2700000" algn="tl" rotWithShape="0">
              <a:prstClr val="black">
                <a:alpha val="40000"/>
              </a:prstClr>
            </a:outerShdw>
          </a:effectLst>
        </p:spPr>
        <p:txBody>
          <a:bodyPr/>
          <a:lstStyle/>
          <a:p>
            <a:endParaRPr lang="en-US" dirty="0"/>
          </a:p>
        </p:txBody>
      </p:sp>
      <p:sp>
        <p:nvSpPr>
          <p:cNvPr id="15" name="Picture Placeholder 10">
            <a:extLst>
              <a:ext uri="{FF2B5EF4-FFF2-40B4-BE49-F238E27FC236}">
                <a16:creationId xmlns:a16="http://schemas.microsoft.com/office/drawing/2014/main" id="{5728A708-931C-48B9-ABA4-40A7AB2B314C}"/>
              </a:ext>
            </a:extLst>
          </p:cNvPr>
          <p:cNvSpPr>
            <a:spLocks noGrp="1"/>
          </p:cNvSpPr>
          <p:nvPr>
            <p:ph type="pic" sz="quarter" idx="15"/>
          </p:nvPr>
        </p:nvSpPr>
        <p:spPr>
          <a:xfrm>
            <a:off x="2320777" y="2317631"/>
            <a:ext cx="2131266" cy="2315372"/>
          </a:xfrm>
          <a:effectLst>
            <a:outerShdw blurRad="50800" dist="38100" dir="2700000" algn="tl" rotWithShape="0">
              <a:prstClr val="black">
                <a:alpha val="40000"/>
              </a:prstClr>
            </a:outerShdw>
          </a:effectLst>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4574176" y="612626"/>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4574176" y="1277038"/>
            <a:ext cx="71098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4574176" y="1727200"/>
            <a:ext cx="6100762"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10">
            <a:extLst>
              <a:ext uri="{FF2B5EF4-FFF2-40B4-BE49-F238E27FC236}">
                <a16:creationId xmlns:a16="http://schemas.microsoft.com/office/drawing/2014/main" id="{AD7CCFB7-E8FC-487D-9D9A-A398BDE2AEA2}"/>
              </a:ext>
            </a:extLst>
          </p:cNvPr>
          <p:cNvSpPr>
            <a:spLocks noGrp="1"/>
          </p:cNvSpPr>
          <p:nvPr>
            <p:ph type="pic" sz="quarter" idx="16"/>
          </p:nvPr>
        </p:nvSpPr>
        <p:spPr>
          <a:xfrm>
            <a:off x="584525" y="3396429"/>
            <a:ext cx="2131266" cy="2315372"/>
          </a:xfrm>
          <a:effectLst>
            <a:outerShdw blurRad="50800" dist="38100" dir="2700000" algn="tl" rotWithShape="0">
              <a:prstClr val="black">
                <a:alpha val="40000"/>
              </a:prstClr>
            </a:outerShdw>
          </a:effectLst>
        </p:spPr>
        <p:txBody>
          <a:bodyPr/>
          <a:lstStyle/>
          <a:p>
            <a:endParaRPr lang="en-US"/>
          </a:p>
        </p:txBody>
      </p:sp>
      <p:sp>
        <p:nvSpPr>
          <p:cNvPr id="3" name="TextBox 2">
            <a:extLst>
              <a:ext uri="{FF2B5EF4-FFF2-40B4-BE49-F238E27FC236}">
                <a16:creationId xmlns:a16="http://schemas.microsoft.com/office/drawing/2014/main" id="{BDEB1A80-D93F-AF3E-DB6D-056E4773D44F}"/>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4C036396-77AC-9B11-728C-FD42C33BFF3C}"/>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19070FD3-8C3E-21BE-CEE5-27947C83E05A}"/>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9" name="Picture 8">
            <a:extLst>
              <a:ext uri="{FF2B5EF4-FFF2-40B4-BE49-F238E27FC236}">
                <a16:creationId xmlns:a16="http://schemas.microsoft.com/office/drawing/2014/main" id="{338E0A5D-29FB-FC24-7D11-C86E15AA90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0" name="Straight Connector 9">
            <a:extLst>
              <a:ext uri="{FF2B5EF4-FFF2-40B4-BE49-F238E27FC236}">
                <a16:creationId xmlns:a16="http://schemas.microsoft.com/office/drawing/2014/main" id="{9AEEB5BA-DEFD-338C-AC18-4BEE64C95099}"/>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63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B78E763-32F6-4C72-A98B-951A2E914B82}"/>
              </a:ext>
            </a:extLst>
          </p:cNvPr>
          <p:cNvSpPr/>
          <p:nvPr userDrawn="1"/>
        </p:nvSpPr>
        <p:spPr>
          <a:xfrm>
            <a:off x="593903" y="835780"/>
            <a:ext cx="3429000" cy="415960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A9F0EF-719E-46CF-9721-12BC36ED9A6F}"/>
              </a:ext>
            </a:extLst>
          </p:cNvPr>
          <p:cNvSpPr/>
          <p:nvPr userDrawn="1"/>
        </p:nvSpPr>
        <p:spPr>
          <a:xfrm>
            <a:off x="438150" y="0"/>
            <a:ext cx="3429000" cy="481965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4574176" y="612626"/>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4574176" y="1277038"/>
            <a:ext cx="71098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4574176" y="1727200"/>
            <a:ext cx="6100762" cy="3883025"/>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76A0D311-702D-5A21-55A0-7AF3B48475EE}"/>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4" name="Rectangle 3">
            <a:extLst>
              <a:ext uri="{FF2B5EF4-FFF2-40B4-BE49-F238E27FC236}">
                <a16:creationId xmlns:a16="http://schemas.microsoft.com/office/drawing/2014/main" id="{833EE488-85C3-BE07-93EF-8AD4C1F9F6C5}"/>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A7F75397-4565-F036-08CD-79A4EF008CB1}"/>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6" name="Picture 5">
            <a:extLst>
              <a:ext uri="{FF2B5EF4-FFF2-40B4-BE49-F238E27FC236}">
                <a16:creationId xmlns:a16="http://schemas.microsoft.com/office/drawing/2014/main" id="{41BB822C-F856-6CB3-F7B0-9649E69274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7" name="Straight Connector 6">
            <a:extLst>
              <a:ext uri="{FF2B5EF4-FFF2-40B4-BE49-F238E27FC236}">
                <a16:creationId xmlns:a16="http://schemas.microsoft.com/office/drawing/2014/main" id="{9467C06E-713A-1DB3-34C6-FB131D3BDAB9}"/>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C88AB9-AC43-493C-826D-13DE43739909}"/>
              </a:ext>
            </a:extLst>
          </p:cNvPr>
          <p:cNvSpPr/>
          <p:nvPr userDrawn="1"/>
        </p:nvSpPr>
        <p:spPr>
          <a:xfrm>
            <a:off x="713527" y="2343150"/>
            <a:ext cx="2238375" cy="45148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09F9C2-D88A-4896-9050-5E4B072700FB}"/>
              </a:ext>
            </a:extLst>
          </p:cNvPr>
          <p:cNvSpPr/>
          <p:nvPr userDrawn="1"/>
        </p:nvSpPr>
        <p:spPr>
          <a:xfrm>
            <a:off x="-29983" y="-16941"/>
            <a:ext cx="2816046" cy="685800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387A8F6-D567-4137-A89A-43E73453DA53}"/>
              </a:ext>
            </a:extLst>
          </p:cNvPr>
          <p:cNvSpPr>
            <a:spLocks noGrp="1"/>
          </p:cNvSpPr>
          <p:nvPr>
            <p:ph type="pic" sz="quarter" idx="15"/>
          </p:nvPr>
        </p:nvSpPr>
        <p:spPr>
          <a:xfrm>
            <a:off x="-4763" y="0"/>
            <a:ext cx="2790826" cy="6853238"/>
          </a:xfrm>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3670192" y="612626"/>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3670192" y="1277038"/>
            <a:ext cx="79392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3670192" y="1727200"/>
            <a:ext cx="6100762" cy="3883025"/>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105C012E-5A63-556C-A940-726486409279}"/>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E7AB252D-FCC4-924C-B95D-C92B5DF4156D}"/>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29D9A70-09CA-36C6-B6DB-AC62A19B809E}"/>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546F674E-7A90-BD24-9826-479CED03DC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2A76C585-1A7C-F180-CD4E-C89AA7BBCE4C}"/>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1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C88AB9-AC43-493C-826D-13DE43739909}"/>
              </a:ext>
            </a:extLst>
          </p:cNvPr>
          <p:cNvSpPr/>
          <p:nvPr userDrawn="1"/>
        </p:nvSpPr>
        <p:spPr>
          <a:xfrm>
            <a:off x="713527" y="2343150"/>
            <a:ext cx="2238375" cy="45148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387A8F6-D567-4137-A89A-43E73453DA53}"/>
              </a:ext>
            </a:extLst>
          </p:cNvPr>
          <p:cNvSpPr>
            <a:spLocks noGrp="1"/>
          </p:cNvSpPr>
          <p:nvPr>
            <p:ph type="pic" sz="quarter" idx="15"/>
          </p:nvPr>
        </p:nvSpPr>
        <p:spPr>
          <a:xfrm>
            <a:off x="-4763" y="0"/>
            <a:ext cx="2790826" cy="6853238"/>
          </a:xfrm>
        </p:spPr>
        <p:txBody>
          <a:bodyPr/>
          <a:lstStyle/>
          <a:p>
            <a:endParaRPr lang="en-US"/>
          </a:p>
        </p:txBody>
      </p:sp>
      <p:sp>
        <p:nvSpPr>
          <p:cNvPr id="2" name="Title 1">
            <a:extLst>
              <a:ext uri="{FF2B5EF4-FFF2-40B4-BE49-F238E27FC236}">
                <a16:creationId xmlns:a16="http://schemas.microsoft.com/office/drawing/2014/main" id="{7846C571-3131-4F64-8DD9-B09B2ACCDB50}"/>
              </a:ext>
            </a:extLst>
          </p:cNvPr>
          <p:cNvSpPr>
            <a:spLocks noGrp="1"/>
          </p:cNvSpPr>
          <p:nvPr>
            <p:ph type="title"/>
          </p:nvPr>
        </p:nvSpPr>
        <p:spPr>
          <a:xfrm>
            <a:off x="3670192" y="234920"/>
            <a:ext cx="7132210" cy="595960"/>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D9378115-F137-42A3-AD8F-5D12568EFD1E}"/>
              </a:ext>
            </a:extLst>
          </p:cNvPr>
          <p:cNvCxnSpPr>
            <a:cxnSpLocks/>
          </p:cNvCxnSpPr>
          <p:nvPr userDrawn="1"/>
        </p:nvCxnSpPr>
        <p:spPr>
          <a:xfrm>
            <a:off x="3670192" y="1277038"/>
            <a:ext cx="79392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6408E95B-EDF0-45F9-9993-813803C0EDBF}"/>
              </a:ext>
            </a:extLst>
          </p:cNvPr>
          <p:cNvSpPr>
            <a:spLocks noGrp="1"/>
          </p:cNvSpPr>
          <p:nvPr>
            <p:ph type="body" sz="quarter" idx="14"/>
          </p:nvPr>
        </p:nvSpPr>
        <p:spPr>
          <a:xfrm>
            <a:off x="3670192" y="1727200"/>
            <a:ext cx="6100762" cy="3883025"/>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97436DFA-ACB2-9480-C54C-C45EE15EA8F9}"/>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79D653FB-33E8-01D8-9F96-A7C817CB693C}"/>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994A91F-4F82-CDD5-4494-A34CAF549421}"/>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5FAE958A-FEB2-7FD4-DE64-7CDC3B02F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2081F260-B172-6DCC-FE8E-EA4B2A99D7FE}"/>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44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0534-5F06-49E6-85B3-D8CFF4558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417D85-3BEC-41F3-A208-ABC21C8F4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a:extLst>
              <a:ext uri="{FF2B5EF4-FFF2-40B4-BE49-F238E27FC236}">
                <a16:creationId xmlns:a16="http://schemas.microsoft.com/office/drawing/2014/main" id="{580A4096-C237-53B7-6F0F-33C93AEAC18B}"/>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8" name="Rectangle 7">
            <a:extLst>
              <a:ext uri="{FF2B5EF4-FFF2-40B4-BE49-F238E27FC236}">
                <a16:creationId xmlns:a16="http://schemas.microsoft.com/office/drawing/2014/main" id="{0D9C83A6-F1A9-B0F5-9BAE-09FEF43BEA7C}"/>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EC9552DB-355E-F946-BEB3-29D88CC6D332}"/>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10" name="Picture 9">
            <a:extLst>
              <a:ext uri="{FF2B5EF4-FFF2-40B4-BE49-F238E27FC236}">
                <a16:creationId xmlns:a16="http://schemas.microsoft.com/office/drawing/2014/main" id="{D11168EB-B001-1D56-C094-2FC06827B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1" name="Straight Connector 10">
            <a:extLst>
              <a:ext uri="{FF2B5EF4-FFF2-40B4-BE49-F238E27FC236}">
                <a16:creationId xmlns:a16="http://schemas.microsoft.com/office/drawing/2014/main" id="{A35FBEFA-5783-B022-ACA7-8E2AA74A536A}"/>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71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2025-D1A3-4407-A4AC-C8B28DBBF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1DCAB-116F-4D0A-AA20-75CB2FF6D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4AD3-AB33-4F51-8894-BDEF3D5EC760}"/>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5" name="Footer Placeholder 4">
            <a:extLst>
              <a:ext uri="{FF2B5EF4-FFF2-40B4-BE49-F238E27FC236}">
                <a16:creationId xmlns:a16="http://schemas.microsoft.com/office/drawing/2014/main" id="{5E2B8CAE-65F8-4718-AB4C-38E827522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6768D-FBB7-43B3-B17B-8BED58D85644}"/>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46756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1919E-2F49-4BF1-9740-6F31BA76A062}"/>
              </a:ext>
            </a:extLst>
          </p:cNvPr>
          <p:cNvSpPr/>
          <p:nvPr userDrawn="1"/>
        </p:nvSpPr>
        <p:spPr>
          <a:xfrm>
            <a:off x="0" y="-11705"/>
            <a:ext cx="12192000" cy="6881409"/>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1402FBC-84BC-495F-ABCE-7394E2BC3326}"/>
              </a:ext>
            </a:extLst>
          </p:cNvPr>
          <p:cNvSpPr>
            <a:spLocks noGrp="1"/>
          </p:cNvSpPr>
          <p:nvPr>
            <p:ph type="pic" sz="quarter" idx="10"/>
          </p:nvPr>
        </p:nvSpPr>
        <p:spPr>
          <a:xfrm>
            <a:off x="0" y="-11113"/>
            <a:ext cx="12192000" cy="6880226"/>
          </a:xfrm>
        </p:spPr>
        <p:txBody>
          <a:bodyPr>
            <a:noAutofit/>
          </a:bodyPr>
          <a:lstStyle/>
          <a:p>
            <a:endParaRPr lang="en-US"/>
          </a:p>
        </p:txBody>
      </p:sp>
      <p:sp>
        <p:nvSpPr>
          <p:cNvPr id="19" name="Picture Placeholder 18">
            <a:extLst>
              <a:ext uri="{FF2B5EF4-FFF2-40B4-BE49-F238E27FC236}">
                <a16:creationId xmlns:a16="http://schemas.microsoft.com/office/drawing/2014/main" id="{92A37E2F-B144-4F67-82BB-5ADAF86A0F3E}"/>
              </a:ext>
            </a:extLst>
          </p:cNvPr>
          <p:cNvSpPr>
            <a:spLocks noGrp="1"/>
          </p:cNvSpPr>
          <p:nvPr>
            <p:ph type="pic" sz="quarter" idx="11"/>
          </p:nvPr>
        </p:nvSpPr>
        <p:spPr>
          <a:xfrm>
            <a:off x="2171871" y="-6623"/>
            <a:ext cx="10019174" cy="6889486"/>
          </a:xfrm>
          <a:custGeom>
            <a:avLst/>
            <a:gdLst>
              <a:gd name="connsiteX0" fmla="*/ 0 w 5698955"/>
              <a:gd name="connsiteY0" fmla="*/ 6880226 h 6880226"/>
              <a:gd name="connsiteX1" fmla="*/ 1424739 w 5698955"/>
              <a:gd name="connsiteY1" fmla="*/ 0 h 6880226"/>
              <a:gd name="connsiteX2" fmla="*/ 5698955 w 5698955"/>
              <a:gd name="connsiteY2" fmla="*/ 0 h 6880226"/>
              <a:gd name="connsiteX3" fmla="*/ 4274216 w 5698955"/>
              <a:gd name="connsiteY3" fmla="*/ 6880226 h 6880226"/>
              <a:gd name="connsiteX4" fmla="*/ 0 w 5698955"/>
              <a:gd name="connsiteY4" fmla="*/ 6880226 h 6880226"/>
              <a:gd name="connsiteX0" fmla="*/ 0 w 10121053"/>
              <a:gd name="connsiteY0" fmla="*/ 7045118 h 7045118"/>
              <a:gd name="connsiteX1" fmla="*/ 1424739 w 10121053"/>
              <a:gd name="connsiteY1" fmla="*/ 164892 h 7045118"/>
              <a:gd name="connsiteX2" fmla="*/ 10121053 w 10121053"/>
              <a:gd name="connsiteY2" fmla="*/ 0 h 7045118"/>
              <a:gd name="connsiteX3" fmla="*/ 4274216 w 10121053"/>
              <a:gd name="connsiteY3" fmla="*/ 7045118 h 7045118"/>
              <a:gd name="connsiteX4" fmla="*/ 0 w 10121053"/>
              <a:gd name="connsiteY4" fmla="*/ 7045118 h 7045118"/>
              <a:gd name="connsiteX0" fmla="*/ 0 w 10121053"/>
              <a:gd name="connsiteY0" fmla="*/ 7045118 h 7045118"/>
              <a:gd name="connsiteX1" fmla="*/ 6866169 w 10121053"/>
              <a:gd name="connsiteY1" fmla="*/ 209863 h 7045118"/>
              <a:gd name="connsiteX2" fmla="*/ 10121053 w 10121053"/>
              <a:gd name="connsiteY2" fmla="*/ 0 h 7045118"/>
              <a:gd name="connsiteX3" fmla="*/ 4274216 w 10121053"/>
              <a:gd name="connsiteY3" fmla="*/ 7045118 h 7045118"/>
              <a:gd name="connsiteX4" fmla="*/ 0 w 10121053"/>
              <a:gd name="connsiteY4" fmla="*/ 7045118 h 7045118"/>
              <a:gd name="connsiteX0" fmla="*/ 0 w 10121053"/>
              <a:gd name="connsiteY0" fmla="*/ 7045118 h 7045118"/>
              <a:gd name="connsiteX1" fmla="*/ 6866169 w 10121053"/>
              <a:gd name="connsiteY1" fmla="*/ 209863 h 7045118"/>
              <a:gd name="connsiteX2" fmla="*/ 10121053 w 10121053"/>
              <a:gd name="connsiteY2" fmla="*/ 0 h 7045118"/>
              <a:gd name="connsiteX3" fmla="*/ 9835251 w 10121053"/>
              <a:gd name="connsiteY3" fmla="*/ 2799284 h 7045118"/>
              <a:gd name="connsiteX4" fmla="*/ 4274216 w 10121053"/>
              <a:gd name="connsiteY4" fmla="*/ 7045118 h 7045118"/>
              <a:gd name="connsiteX5" fmla="*/ 0 w 10121053"/>
              <a:gd name="connsiteY5" fmla="*/ 7045118 h 7045118"/>
              <a:gd name="connsiteX0" fmla="*/ 0 w 10619681"/>
              <a:gd name="connsiteY0" fmla="*/ 7045118 h 7045118"/>
              <a:gd name="connsiteX1" fmla="*/ 6866169 w 10619681"/>
              <a:gd name="connsiteY1" fmla="*/ 209863 h 7045118"/>
              <a:gd name="connsiteX2" fmla="*/ 10121053 w 10619681"/>
              <a:gd name="connsiteY2" fmla="*/ 0 h 7045118"/>
              <a:gd name="connsiteX3" fmla="*/ 9835251 w 10619681"/>
              <a:gd name="connsiteY3" fmla="*/ 2799284 h 7045118"/>
              <a:gd name="connsiteX4" fmla="*/ 4274216 w 10619681"/>
              <a:gd name="connsiteY4" fmla="*/ 7045118 h 7045118"/>
              <a:gd name="connsiteX5" fmla="*/ 0 w 10619681"/>
              <a:gd name="connsiteY5" fmla="*/ 7045118 h 7045118"/>
              <a:gd name="connsiteX0" fmla="*/ 0 w 10287172"/>
              <a:gd name="connsiteY0" fmla="*/ 7045118 h 7045118"/>
              <a:gd name="connsiteX1" fmla="*/ 6866169 w 10287172"/>
              <a:gd name="connsiteY1" fmla="*/ 209863 h 7045118"/>
              <a:gd name="connsiteX2" fmla="*/ 10121053 w 10287172"/>
              <a:gd name="connsiteY2" fmla="*/ 0 h 7045118"/>
              <a:gd name="connsiteX3" fmla="*/ 9835251 w 10287172"/>
              <a:gd name="connsiteY3" fmla="*/ 2799284 h 7045118"/>
              <a:gd name="connsiteX4" fmla="*/ 4274216 w 10287172"/>
              <a:gd name="connsiteY4" fmla="*/ 7045118 h 7045118"/>
              <a:gd name="connsiteX5" fmla="*/ 0 w 10287172"/>
              <a:gd name="connsiteY5" fmla="*/ 7045118 h 7045118"/>
              <a:gd name="connsiteX0" fmla="*/ 0 w 10306217"/>
              <a:gd name="connsiteY0" fmla="*/ 7045118 h 7045118"/>
              <a:gd name="connsiteX1" fmla="*/ 6866169 w 10306217"/>
              <a:gd name="connsiteY1" fmla="*/ 209863 h 7045118"/>
              <a:gd name="connsiteX2" fmla="*/ 10121053 w 10306217"/>
              <a:gd name="connsiteY2" fmla="*/ 0 h 7045118"/>
              <a:gd name="connsiteX3" fmla="*/ 9835251 w 10306217"/>
              <a:gd name="connsiteY3" fmla="*/ 2799284 h 7045118"/>
              <a:gd name="connsiteX4" fmla="*/ 4274216 w 10306217"/>
              <a:gd name="connsiteY4" fmla="*/ 7045118 h 7045118"/>
              <a:gd name="connsiteX5" fmla="*/ 0 w 10306217"/>
              <a:gd name="connsiteY5" fmla="*/ 7045118 h 7045118"/>
              <a:gd name="connsiteX0" fmla="*/ 0 w 10154369"/>
              <a:gd name="connsiteY0" fmla="*/ 6880226 h 6880226"/>
              <a:gd name="connsiteX1" fmla="*/ 6866169 w 10154369"/>
              <a:gd name="connsiteY1" fmla="*/ 44971 h 6880226"/>
              <a:gd name="connsiteX2" fmla="*/ 9926181 w 10154369"/>
              <a:gd name="connsiteY2" fmla="*/ 0 h 6880226"/>
              <a:gd name="connsiteX3" fmla="*/ 9835251 w 10154369"/>
              <a:gd name="connsiteY3" fmla="*/ 2634392 h 6880226"/>
              <a:gd name="connsiteX4" fmla="*/ 4274216 w 10154369"/>
              <a:gd name="connsiteY4" fmla="*/ 6880226 h 6880226"/>
              <a:gd name="connsiteX5" fmla="*/ 0 w 10154369"/>
              <a:gd name="connsiteY5" fmla="*/ 6880226 h 6880226"/>
              <a:gd name="connsiteX0" fmla="*/ 0 w 10154369"/>
              <a:gd name="connsiteY0" fmla="*/ 6880226 h 6880226"/>
              <a:gd name="connsiteX1" fmla="*/ 6904269 w 10154369"/>
              <a:gd name="connsiteY1" fmla="*/ 4490 h 6880226"/>
              <a:gd name="connsiteX2" fmla="*/ 9926181 w 10154369"/>
              <a:gd name="connsiteY2" fmla="*/ 0 h 6880226"/>
              <a:gd name="connsiteX3" fmla="*/ 9835251 w 10154369"/>
              <a:gd name="connsiteY3" fmla="*/ 2634392 h 6880226"/>
              <a:gd name="connsiteX4" fmla="*/ 4274216 w 10154369"/>
              <a:gd name="connsiteY4" fmla="*/ 6880226 h 6880226"/>
              <a:gd name="connsiteX5" fmla="*/ 0 w 10154369"/>
              <a:gd name="connsiteY5" fmla="*/ 6880226 h 6880226"/>
              <a:gd name="connsiteX0" fmla="*/ 0 w 10224610"/>
              <a:gd name="connsiteY0" fmla="*/ 6875736 h 6875736"/>
              <a:gd name="connsiteX1" fmla="*/ 6904269 w 10224610"/>
              <a:gd name="connsiteY1" fmla="*/ 0 h 6875736"/>
              <a:gd name="connsiteX2" fmla="*/ 10019049 w 10224610"/>
              <a:gd name="connsiteY2" fmla="*/ 5035 h 6875736"/>
              <a:gd name="connsiteX3" fmla="*/ 9835251 w 10224610"/>
              <a:gd name="connsiteY3" fmla="*/ 2629902 h 6875736"/>
              <a:gd name="connsiteX4" fmla="*/ 4274216 w 10224610"/>
              <a:gd name="connsiteY4" fmla="*/ 6875736 h 6875736"/>
              <a:gd name="connsiteX5" fmla="*/ 0 w 10224610"/>
              <a:gd name="connsiteY5" fmla="*/ 6875736 h 6875736"/>
              <a:gd name="connsiteX0" fmla="*/ 0 w 10021122"/>
              <a:gd name="connsiteY0" fmla="*/ 6875736 h 6875736"/>
              <a:gd name="connsiteX1" fmla="*/ 6904269 w 10021122"/>
              <a:gd name="connsiteY1" fmla="*/ 0 h 6875736"/>
              <a:gd name="connsiteX2" fmla="*/ 10019049 w 10021122"/>
              <a:gd name="connsiteY2" fmla="*/ 5035 h 6875736"/>
              <a:gd name="connsiteX3" fmla="*/ 9835251 w 10021122"/>
              <a:gd name="connsiteY3" fmla="*/ 2629902 h 6875736"/>
              <a:gd name="connsiteX4" fmla="*/ 4274216 w 10021122"/>
              <a:gd name="connsiteY4" fmla="*/ 6875736 h 6875736"/>
              <a:gd name="connsiteX5" fmla="*/ 0 w 10021122"/>
              <a:gd name="connsiteY5" fmla="*/ 6875736 h 6875736"/>
              <a:gd name="connsiteX0" fmla="*/ 0 w 10019110"/>
              <a:gd name="connsiteY0" fmla="*/ 6875736 h 6875736"/>
              <a:gd name="connsiteX1" fmla="*/ 6904269 w 10019110"/>
              <a:gd name="connsiteY1" fmla="*/ 0 h 6875736"/>
              <a:gd name="connsiteX2" fmla="*/ 10019049 w 10019110"/>
              <a:gd name="connsiteY2" fmla="*/ 5035 h 6875736"/>
              <a:gd name="connsiteX3" fmla="*/ 9835251 w 10019110"/>
              <a:gd name="connsiteY3" fmla="*/ 2629902 h 6875736"/>
              <a:gd name="connsiteX4" fmla="*/ 4274216 w 10019110"/>
              <a:gd name="connsiteY4" fmla="*/ 6875736 h 6875736"/>
              <a:gd name="connsiteX5" fmla="*/ 0 w 10019110"/>
              <a:gd name="connsiteY5" fmla="*/ 6875736 h 6875736"/>
              <a:gd name="connsiteX0" fmla="*/ 0 w 10078604"/>
              <a:gd name="connsiteY0" fmla="*/ 6875736 h 6875736"/>
              <a:gd name="connsiteX1" fmla="*/ 6904269 w 10078604"/>
              <a:gd name="connsiteY1" fmla="*/ 0 h 6875736"/>
              <a:gd name="connsiteX2" fmla="*/ 10019049 w 10078604"/>
              <a:gd name="connsiteY2" fmla="*/ 5035 h 6875736"/>
              <a:gd name="connsiteX3" fmla="*/ 10013051 w 10078604"/>
              <a:gd name="connsiteY3" fmla="*/ 2566402 h 6875736"/>
              <a:gd name="connsiteX4" fmla="*/ 4274216 w 10078604"/>
              <a:gd name="connsiteY4" fmla="*/ 6875736 h 6875736"/>
              <a:gd name="connsiteX5" fmla="*/ 0 w 10078604"/>
              <a:gd name="connsiteY5" fmla="*/ 6875736 h 6875736"/>
              <a:gd name="connsiteX0" fmla="*/ 0 w 10078604"/>
              <a:gd name="connsiteY0" fmla="*/ 6875736 h 6875736"/>
              <a:gd name="connsiteX1" fmla="*/ 6904269 w 10078604"/>
              <a:gd name="connsiteY1" fmla="*/ 0 h 6875736"/>
              <a:gd name="connsiteX2" fmla="*/ 10019049 w 10078604"/>
              <a:gd name="connsiteY2" fmla="*/ 5035 h 6875736"/>
              <a:gd name="connsiteX3" fmla="*/ 10013051 w 10078604"/>
              <a:gd name="connsiteY3" fmla="*/ 2566402 h 6875736"/>
              <a:gd name="connsiteX4" fmla="*/ 5849016 w 10078604"/>
              <a:gd name="connsiteY4" fmla="*/ 6875736 h 6875736"/>
              <a:gd name="connsiteX5" fmla="*/ 0 w 10078604"/>
              <a:gd name="connsiteY5" fmla="*/ 6875736 h 6875736"/>
              <a:gd name="connsiteX0" fmla="*/ 0 w 10019611"/>
              <a:gd name="connsiteY0" fmla="*/ 6875736 h 6875736"/>
              <a:gd name="connsiteX1" fmla="*/ 6904269 w 10019611"/>
              <a:gd name="connsiteY1" fmla="*/ 0 h 6875736"/>
              <a:gd name="connsiteX2" fmla="*/ 10019049 w 10019611"/>
              <a:gd name="connsiteY2" fmla="*/ 5035 h 6875736"/>
              <a:gd name="connsiteX3" fmla="*/ 10013051 w 10019611"/>
              <a:gd name="connsiteY3" fmla="*/ 2566402 h 6875736"/>
              <a:gd name="connsiteX4" fmla="*/ 5849016 w 10019611"/>
              <a:gd name="connsiteY4" fmla="*/ 6875736 h 6875736"/>
              <a:gd name="connsiteX5" fmla="*/ 0 w 10019611"/>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849016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849016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723325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723325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723325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723325 w 10020216"/>
              <a:gd name="connsiteY4" fmla="*/ 6875736 h 6875736"/>
              <a:gd name="connsiteX5" fmla="*/ 0 w 10020216"/>
              <a:gd name="connsiteY5" fmla="*/ 6875736 h 6875736"/>
              <a:gd name="connsiteX0" fmla="*/ 0 w 10020216"/>
              <a:gd name="connsiteY0" fmla="*/ 6875736 h 6875736"/>
              <a:gd name="connsiteX1" fmla="*/ 6904269 w 10020216"/>
              <a:gd name="connsiteY1" fmla="*/ 0 h 6875736"/>
              <a:gd name="connsiteX2" fmla="*/ 10019049 w 10020216"/>
              <a:gd name="connsiteY2" fmla="*/ 5035 h 6875736"/>
              <a:gd name="connsiteX3" fmla="*/ 10016193 w 10020216"/>
              <a:gd name="connsiteY3" fmla="*/ 2591540 h 6875736"/>
              <a:gd name="connsiteX4" fmla="*/ 5723325 w 10020216"/>
              <a:gd name="connsiteY4" fmla="*/ 6875736 h 6875736"/>
              <a:gd name="connsiteX5" fmla="*/ 0 w 10020216"/>
              <a:gd name="connsiteY5" fmla="*/ 6875736 h 6875736"/>
              <a:gd name="connsiteX0" fmla="*/ 0 w 10019174"/>
              <a:gd name="connsiteY0" fmla="*/ 6875736 h 6875736"/>
              <a:gd name="connsiteX1" fmla="*/ 6904269 w 10019174"/>
              <a:gd name="connsiteY1" fmla="*/ 0 h 6875736"/>
              <a:gd name="connsiteX2" fmla="*/ 10019049 w 10019174"/>
              <a:gd name="connsiteY2" fmla="*/ 5035 h 6875736"/>
              <a:gd name="connsiteX3" fmla="*/ 9995568 w 10019174"/>
              <a:gd name="connsiteY3" fmla="*/ 3505940 h 6875736"/>
              <a:gd name="connsiteX4" fmla="*/ 5723325 w 10019174"/>
              <a:gd name="connsiteY4" fmla="*/ 6875736 h 6875736"/>
              <a:gd name="connsiteX5" fmla="*/ 0 w 10019174"/>
              <a:gd name="connsiteY5" fmla="*/ 6875736 h 6875736"/>
              <a:gd name="connsiteX0" fmla="*/ 0 w 10019174"/>
              <a:gd name="connsiteY0" fmla="*/ 6875736 h 6889486"/>
              <a:gd name="connsiteX1" fmla="*/ 6904269 w 10019174"/>
              <a:gd name="connsiteY1" fmla="*/ 0 h 6889486"/>
              <a:gd name="connsiteX2" fmla="*/ 10019049 w 10019174"/>
              <a:gd name="connsiteY2" fmla="*/ 5035 h 6889486"/>
              <a:gd name="connsiteX3" fmla="*/ 9995568 w 10019174"/>
              <a:gd name="connsiteY3" fmla="*/ 3505940 h 6889486"/>
              <a:gd name="connsiteX4" fmla="*/ 6788979 w 10019174"/>
              <a:gd name="connsiteY4" fmla="*/ 6889486 h 6889486"/>
              <a:gd name="connsiteX5" fmla="*/ 0 w 10019174"/>
              <a:gd name="connsiteY5" fmla="*/ 6875736 h 688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9174" h="6889486">
                <a:moveTo>
                  <a:pt x="0" y="6875736"/>
                </a:moveTo>
                <a:lnTo>
                  <a:pt x="6904269" y="0"/>
                </a:lnTo>
                <a:lnTo>
                  <a:pt x="10019049" y="5035"/>
                </a:lnTo>
                <a:cubicBezTo>
                  <a:pt x="10020977" y="617580"/>
                  <a:pt x="10000209" y="2363964"/>
                  <a:pt x="9995568" y="3505940"/>
                </a:cubicBezTo>
                <a:cubicBezTo>
                  <a:pt x="9993851" y="3512765"/>
                  <a:pt x="8359853" y="5310811"/>
                  <a:pt x="6788979" y="6889486"/>
                </a:cubicBezTo>
                <a:lnTo>
                  <a:pt x="0" y="6875736"/>
                </a:lnTo>
                <a:close/>
              </a:path>
            </a:pathLst>
          </a:custGeom>
        </p:spPr>
        <p:txBody>
          <a:bodyPr/>
          <a:lstStyle/>
          <a:p>
            <a:endParaRPr lang="en-US" dirty="0"/>
          </a:p>
        </p:txBody>
      </p:sp>
      <p:sp>
        <p:nvSpPr>
          <p:cNvPr id="8" name="Freeform: Shape 7">
            <a:extLst>
              <a:ext uri="{FF2B5EF4-FFF2-40B4-BE49-F238E27FC236}">
                <a16:creationId xmlns:a16="http://schemas.microsoft.com/office/drawing/2014/main" id="{90CF6DEE-4705-44A1-A62E-9AB40982D950}"/>
              </a:ext>
            </a:extLst>
          </p:cNvPr>
          <p:cNvSpPr/>
          <p:nvPr userDrawn="1"/>
        </p:nvSpPr>
        <p:spPr>
          <a:xfrm>
            <a:off x="4833339" y="10161"/>
            <a:ext cx="6050368" cy="3924126"/>
          </a:xfrm>
          <a:custGeom>
            <a:avLst/>
            <a:gdLst>
              <a:gd name="connsiteX0" fmla="*/ 0 w 7872783"/>
              <a:gd name="connsiteY0" fmla="*/ 0 h 5392351"/>
              <a:gd name="connsiteX1" fmla="*/ 5010481 w 7872783"/>
              <a:gd name="connsiteY1" fmla="*/ 0 h 5392351"/>
              <a:gd name="connsiteX2" fmla="*/ 7872783 w 7872783"/>
              <a:gd name="connsiteY2" fmla="*/ 2876897 h 5392351"/>
              <a:gd name="connsiteX3" fmla="*/ 5368399 w 7872783"/>
              <a:gd name="connsiteY3" fmla="*/ 5392351 h 5392351"/>
              <a:gd name="connsiteX4" fmla="*/ 0 w 7872783"/>
              <a:gd name="connsiteY4" fmla="*/ 0 h 539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783" h="5392351">
                <a:moveTo>
                  <a:pt x="0" y="0"/>
                </a:moveTo>
                <a:lnTo>
                  <a:pt x="5010481" y="0"/>
                </a:lnTo>
                <a:lnTo>
                  <a:pt x="7872783" y="2876897"/>
                </a:lnTo>
                <a:lnTo>
                  <a:pt x="5368399" y="5392351"/>
                </a:lnTo>
                <a:lnTo>
                  <a:pt x="0" y="0"/>
                </a:lnTo>
                <a:close/>
              </a:path>
            </a:pathLst>
          </a:custGeom>
          <a:solidFill>
            <a:schemeClr val="accent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pic>
        <p:nvPicPr>
          <p:cNvPr id="11" name="Picture 10">
            <a:extLst>
              <a:ext uri="{FF2B5EF4-FFF2-40B4-BE49-F238E27FC236}">
                <a16:creationId xmlns:a16="http://schemas.microsoft.com/office/drawing/2014/main" id="{32238AC9-BB5F-4CD6-8EBE-B36DF5C463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9444" y="6301729"/>
            <a:ext cx="2057770" cy="371165"/>
          </a:xfrm>
          <a:prstGeom prst="rect">
            <a:avLst/>
          </a:prstGeom>
        </p:spPr>
      </p:pic>
      <p:cxnSp>
        <p:nvCxnSpPr>
          <p:cNvPr id="14" name="Straight Connector 13">
            <a:extLst>
              <a:ext uri="{FF2B5EF4-FFF2-40B4-BE49-F238E27FC236}">
                <a16:creationId xmlns:a16="http://schemas.microsoft.com/office/drawing/2014/main" id="{0259952A-EBDD-457A-8344-C3CE519C3198}"/>
              </a:ext>
            </a:extLst>
          </p:cNvPr>
          <p:cNvCxnSpPr/>
          <p:nvPr userDrawn="1"/>
        </p:nvCxnSpPr>
        <p:spPr>
          <a:xfrm flipH="1">
            <a:off x="1772529" y="-11705"/>
            <a:ext cx="6907237" cy="6881409"/>
          </a:xfrm>
          <a:prstGeom prst="line">
            <a:avLst/>
          </a:prstGeom>
          <a:ln>
            <a:solidFill>
              <a:schemeClr val="bg1">
                <a:alpha val="74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D9926-F27C-4DA9-8CEF-8C4EA691A3C8}"/>
              </a:ext>
            </a:extLst>
          </p:cNvPr>
          <p:cNvCxnSpPr>
            <a:cxnSpLocks/>
          </p:cNvCxnSpPr>
          <p:nvPr userDrawn="1"/>
        </p:nvCxnSpPr>
        <p:spPr>
          <a:xfrm flipH="1">
            <a:off x="8928918" y="3273207"/>
            <a:ext cx="3785933" cy="3897766"/>
          </a:xfrm>
          <a:prstGeom prst="line">
            <a:avLst/>
          </a:prstGeom>
          <a:ln>
            <a:solidFill>
              <a:schemeClr val="bg1">
                <a:alpha val="74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0FCE7209-C432-4781-AA0E-9080D59BF89E}"/>
              </a:ext>
            </a:extLst>
          </p:cNvPr>
          <p:cNvSpPr>
            <a:spLocks noGrp="1"/>
          </p:cNvSpPr>
          <p:nvPr>
            <p:ph type="body" sz="quarter" idx="14"/>
          </p:nvPr>
        </p:nvSpPr>
        <p:spPr>
          <a:xfrm>
            <a:off x="522851" y="1678803"/>
            <a:ext cx="5174731" cy="2262107"/>
          </a:xfrm>
        </p:spPr>
        <p:txBody>
          <a:bodyPr>
            <a:noAutofit/>
          </a:bodyPr>
          <a:lstStyle>
            <a:lvl1pPr marL="0" indent="0">
              <a:buNone/>
              <a:defRPr sz="3800">
                <a:latin typeface="Century Gothic" panose="020B0502020202020204" pitchFamily="34" charset="0"/>
              </a:defRPr>
            </a:lvl1pPr>
            <a:lvl2pPr>
              <a:defRPr sz="3800"/>
            </a:lvl2pPr>
            <a:lvl3pPr>
              <a:defRPr sz="3800"/>
            </a:lvl3pPr>
            <a:lvl4pPr>
              <a:defRPr sz="3800"/>
            </a:lvl4pPr>
            <a:lvl5pPr>
              <a:defRPr sz="3800"/>
            </a:lvl5pPr>
          </a:lstStyle>
          <a:p>
            <a:pPr marR="0">
              <a:spcBef>
                <a:spcPts val="0"/>
              </a:spcBef>
              <a:spcAft>
                <a:spcPts val="0"/>
              </a:spcAft>
            </a:pPr>
            <a:endParaRPr lang="en-US" sz="4000" dirty="0">
              <a:solidFill>
                <a:schemeClr val="bg1"/>
              </a:solidFill>
              <a:latin typeface="Gotham Light" pitchFamily="50" charset="0"/>
            </a:endParaRPr>
          </a:p>
        </p:txBody>
      </p:sp>
      <p:sp>
        <p:nvSpPr>
          <p:cNvPr id="27" name="Text Placeholder 26">
            <a:extLst>
              <a:ext uri="{FF2B5EF4-FFF2-40B4-BE49-F238E27FC236}">
                <a16:creationId xmlns:a16="http://schemas.microsoft.com/office/drawing/2014/main" id="{6053F428-267B-4EEF-BED0-45B9A9E24075}"/>
              </a:ext>
            </a:extLst>
          </p:cNvPr>
          <p:cNvSpPr>
            <a:spLocks noGrp="1"/>
          </p:cNvSpPr>
          <p:nvPr>
            <p:ph type="body" sz="quarter" idx="15"/>
          </p:nvPr>
        </p:nvSpPr>
        <p:spPr>
          <a:xfrm>
            <a:off x="522851" y="4360865"/>
            <a:ext cx="3778250" cy="606425"/>
          </a:xfrm>
        </p:spPr>
        <p:txBody>
          <a:bodyPr>
            <a:noAutofit/>
          </a:bodyPr>
          <a:lstStyle>
            <a:lvl1pPr marL="0" indent="0">
              <a:buNone/>
              <a:defRPr sz="2100" b="1">
                <a:solidFill>
                  <a:srgbClr val="ED7D31"/>
                </a:solidFill>
                <a:latin typeface="Century Gothic" panose="020B0502020202020204" pitchFamily="34" charset="0"/>
              </a:defRPr>
            </a:lvl1pPr>
            <a:lvl2pPr marL="457200" indent="0">
              <a:buNone/>
              <a:defRPr sz="2400" b="1">
                <a:solidFill>
                  <a:srgbClr val="ED7D31"/>
                </a:solidFill>
                <a:latin typeface="Gotham Bold" pitchFamily="50" charset="0"/>
              </a:defRPr>
            </a:lvl2pPr>
            <a:lvl3pPr marL="914400" indent="0">
              <a:buNone/>
              <a:defRPr sz="2400" b="1">
                <a:solidFill>
                  <a:srgbClr val="ED7D31"/>
                </a:solidFill>
                <a:latin typeface="Gotham Bold" pitchFamily="50" charset="0"/>
              </a:defRPr>
            </a:lvl3pPr>
            <a:lvl4pPr marL="1371600" indent="0">
              <a:buNone/>
              <a:defRPr sz="2400" b="1">
                <a:solidFill>
                  <a:srgbClr val="ED7D31"/>
                </a:solidFill>
                <a:latin typeface="Gotham Bold" pitchFamily="50" charset="0"/>
              </a:defRPr>
            </a:lvl4pPr>
            <a:lvl5pPr marL="1828800" indent="0">
              <a:buNone/>
              <a:defRPr sz="2400" b="1">
                <a:solidFill>
                  <a:srgbClr val="ED7D31"/>
                </a:solidFill>
                <a:latin typeface="Gotham Bold" pitchFamily="50" charset="0"/>
              </a:defRPr>
            </a:lvl5pPr>
          </a:lstStyle>
          <a:p>
            <a:pPr lvl="0"/>
            <a:r>
              <a:rPr lang="en-US" dirty="0"/>
              <a:t>Click to edit Master text styles</a:t>
            </a:r>
          </a:p>
        </p:txBody>
      </p:sp>
    </p:spTree>
    <p:extLst>
      <p:ext uri="{BB962C8B-B14F-4D97-AF65-F5344CB8AC3E}">
        <p14:creationId xmlns:p14="http://schemas.microsoft.com/office/powerpoint/2010/main" val="32974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5687-E800-412F-B176-E24EFE990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99C95-CC6A-476B-B0B5-16DE8E100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EA819-47CA-475E-9BD3-C9F781D2B465}"/>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5" name="Footer Placeholder 4">
            <a:extLst>
              <a:ext uri="{FF2B5EF4-FFF2-40B4-BE49-F238E27FC236}">
                <a16:creationId xmlns:a16="http://schemas.microsoft.com/office/drawing/2014/main" id="{F192320F-5EEA-471E-9BD0-37FA80BBC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6BCF8-B549-4D10-8B95-A786168DBCA0}"/>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293811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529E-3451-4125-A970-2A7BAA862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AF493-CB54-424A-8576-2AA2EDF7A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83E6A5-1482-4D1A-A836-243223681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FB0B3-3B27-4B5E-AF34-3119A6BCA35D}"/>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6" name="Footer Placeholder 5">
            <a:extLst>
              <a:ext uri="{FF2B5EF4-FFF2-40B4-BE49-F238E27FC236}">
                <a16:creationId xmlns:a16="http://schemas.microsoft.com/office/drawing/2014/main" id="{63A3E5B2-8D81-46C6-8754-82436EF1A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D1C6D-051F-4C03-A183-DAF8F52E3547}"/>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56047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7979-CADE-4169-B70F-11BCF9E6B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AC6BD6-6909-4526-94A7-CD2B95013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69B10-2551-4022-8CF3-56CBCC2DA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B0359-1CAC-484C-BC29-A63967822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A45B2-8B0F-4856-B000-859014EDEF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14F2C-50D8-480A-B017-5C183D372FFF}"/>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8" name="Footer Placeholder 7">
            <a:extLst>
              <a:ext uri="{FF2B5EF4-FFF2-40B4-BE49-F238E27FC236}">
                <a16:creationId xmlns:a16="http://schemas.microsoft.com/office/drawing/2014/main" id="{59E2C560-AFF3-4D2B-BD6A-4A6F2F82B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DFABB-0AEF-4AFA-B4A9-B02B198E737E}"/>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409923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34C3-7297-42AA-B7E8-0CCEC441D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D50CF-7009-4C0C-8E38-75151BF99401}"/>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4" name="Footer Placeholder 3">
            <a:extLst>
              <a:ext uri="{FF2B5EF4-FFF2-40B4-BE49-F238E27FC236}">
                <a16:creationId xmlns:a16="http://schemas.microsoft.com/office/drawing/2014/main" id="{154F951F-4AD8-4102-92EF-B9DA569B8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0777C-3E17-4C1D-B8AD-7C09910437EA}"/>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3410771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8DF37-4F69-458D-9A93-827A985A097D}"/>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3" name="Footer Placeholder 2">
            <a:extLst>
              <a:ext uri="{FF2B5EF4-FFF2-40B4-BE49-F238E27FC236}">
                <a16:creationId xmlns:a16="http://schemas.microsoft.com/office/drawing/2014/main" id="{4FFE9C89-2EE3-4221-A0ED-83A8FD2374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C366FE-EF95-44A4-B4A9-09DCC405C35C}"/>
              </a:ext>
            </a:extLst>
          </p:cNvPr>
          <p:cNvSpPr>
            <a:spLocks noGrp="1"/>
          </p:cNvSpPr>
          <p:nvPr>
            <p:ph type="sldNum" sz="quarter" idx="12"/>
          </p:nvPr>
        </p:nvSpPr>
        <p:spPr/>
        <p:txBody>
          <a:bodyPr/>
          <a:lstStyle/>
          <a:p>
            <a:fld id="{FEAA00FF-211A-46DB-B49F-4484CD9E90D4}" type="slidenum">
              <a:rPr lang="en-US" smtClean="0"/>
              <a:t>‹#›</a:t>
            </a:fld>
            <a:endParaRPr lang="en-US"/>
          </a:p>
        </p:txBody>
      </p:sp>
      <p:sp>
        <p:nvSpPr>
          <p:cNvPr id="6" name="Picture Placeholder 5">
            <a:extLst>
              <a:ext uri="{FF2B5EF4-FFF2-40B4-BE49-F238E27FC236}">
                <a16:creationId xmlns:a16="http://schemas.microsoft.com/office/drawing/2014/main" id="{51779F9B-B491-41B2-9F2E-47528FB1B9BB}"/>
              </a:ext>
            </a:extLst>
          </p:cNvPr>
          <p:cNvSpPr>
            <a:spLocks noGrp="1"/>
          </p:cNvSpPr>
          <p:nvPr>
            <p:ph type="pic" sz="quarter" idx="13"/>
          </p:nvPr>
        </p:nvSpPr>
        <p:spPr>
          <a:xfrm>
            <a:off x="1720850" y="0"/>
            <a:ext cx="8750300" cy="6858000"/>
          </a:xfrm>
          <a:prstGeom prst="parallelogram">
            <a:avLst/>
          </a:prstGeom>
        </p:spPr>
        <p:txBody>
          <a:bodyPr/>
          <a:lstStyle/>
          <a:p>
            <a:endParaRPr lang="en-US"/>
          </a:p>
        </p:txBody>
      </p:sp>
    </p:spTree>
    <p:extLst>
      <p:ext uri="{BB962C8B-B14F-4D97-AF65-F5344CB8AC3E}">
        <p14:creationId xmlns:p14="http://schemas.microsoft.com/office/powerpoint/2010/main" val="1956015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B2EB-47A7-40DE-B612-703EE9639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1923A-700F-4E34-8BE0-6F396FA0E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3F19B-F8B9-4F7A-B746-A790901A6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B9448-61C4-4C88-8E40-6035F988E885}"/>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6" name="Footer Placeholder 5">
            <a:extLst>
              <a:ext uri="{FF2B5EF4-FFF2-40B4-BE49-F238E27FC236}">
                <a16:creationId xmlns:a16="http://schemas.microsoft.com/office/drawing/2014/main" id="{64AE5F80-F67B-410E-AFE5-6B43FB5C9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C2718-D0AF-4910-8819-B2D38F2D81E1}"/>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939166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0143-98B1-44AC-9AEF-DA4DB7A39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87529-C86F-4F57-9DC7-9B2317E37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CF1E2-07BF-4D1A-9504-A2B054EDD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54383-4370-4D4F-97DC-8D5761C5790B}"/>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6" name="Footer Placeholder 5">
            <a:extLst>
              <a:ext uri="{FF2B5EF4-FFF2-40B4-BE49-F238E27FC236}">
                <a16:creationId xmlns:a16="http://schemas.microsoft.com/office/drawing/2014/main" id="{CA0DCDED-9ECF-4BAC-899F-D0A1BC7D0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80355-1D31-4ABB-B95B-F3BDD9F876B2}"/>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330092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2982-1A2B-45D8-87F8-3DD2958312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50F20-AD23-4C2F-9D12-C1AEB3D41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2958A-B2ED-4E88-BB2B-5334E8228599}"/>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5" name="Footer Placeholder 4">
            <a:extLst>
              <a:ext uri="{FF2B5EF4-FFF2-40B4-BE49-F238E27FC236}">
                <a16:creationId xmlns:a16="http://schemas.microsoft.com/office/drawing/2014/main" id="{35D89E53-63AF-4500-B80D-B064EBC18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0FE4E-FF34-42CC-88FB-7DB6CD0F63B3}"/>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2054890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8E2AF-BD42-421D-BBF7-94F85A772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6402F4-4AC2-49F7-B01F-069D3624E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4FA05-C3BE-4644-82B0-4CA200E09B9F}"/>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5" name="Footer Placeholder 4">
            <a:extLst>
              <a:ext uri="{FF2B5EF4-FFF2-40B4-BE49-F238E27FC236}">
                <a16:creationId xmlns:a16="http://schemas.microsoft.com/office/drawing/2014/main" id="{C001F85C-35CD-4558-82AC-5E88567DB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3446A-6C5C-45D2-83E6-8B781683C353}"/>
              </a:ext>
            </a:extLst>
          </p:cNvPr>
          <p:cNvSpPr>
            <a:spLocks noGrp="1"/>
          </p:cNvSpPr>
          <p:nvPr>
            <p:ph type="sldNum" sz="quarter" idx="12"/>
          </p:nvPr>
        </p:nvSpPr>
        <p:spPr/>
        <p:txBody>
          <a:bodyPr/>
          <a:lstStyle/>
          <a:p>
            <a:fld id="{FEAA00FF-211A-46DB-B49F-4484CD9E90D4}" type="slidenum">
              <a:rPr lang="en-US" smtClean="0"/>
              <a:t>‹#›</a:t>
            </a:fld>
            <a:endParaRPr lang="en-US"/>
          </a:p>
        </p:txBody>
      </p:sp>
    </p:spTree>
    <p:extLst>
      <p:ext uri="{BB962C8B-B14F-4D97-AF65-F5344CB8AC3E}">
        <p14:creationId xmlns:p14="http://schemas.microsoft.com/office/powerpoint/2010/main" val="3061631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3F77EC-6BFD-4B11-8FB9-EF35A842CCD4}"/>
              </a:ext>
            </a:extLst>
          </p:cNvPr>
          <p:cNvSpPr/>
          <p:nvPr userDrawn="1"/>
        </p:nvSpPr>
        <p:spPr>
          <a:xfrm>
            <a:off x="0" y="-12958"/>
            <a:ext cx="12192001" cy="6858000"/>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C558DA2-6447-4E60-AD24-A6CCA0251562}"/>
              </a:ext>
            </a:extLst>
          </p:cNvPr>
          <p:cNvSpPr>
            <a:spLocks noGrp="1"/>
          </p:cNvSpPr>
          <p:nvPr>
            <p:ph type="pic" sz="quarter" idx="10"/>
          </p:nvPr>
        </p:nvSpPr>
        <p:spPr>
          <a:xfrm>
            <a:off x="0" y="-12700"/>
            <a:ext cx="12192000" cy="6858000"/>
          </a:xfrm>
        </p:spPr>
        <p:txBody>
          <a:bodyPr/>
          <a:lstStyle/>
          <a:p>
            <a:endParaRPr lang="en-US"/>
          </a:p>
        </p:txBody>
      </p:sp>
      <p:sp>
        <p:nvSpPr>
          <p:cNvPr id="4" name="Rectangle 3">
            <a:extLst>
              <a:ext uri="{FF2B5EF4-FFF2-40B4-BE49-F238E27FC236}">
                <a16:creationId xmlns:a16="http://schemas.microsoft.com/office/drawing/2014/main" id="{DB8C5BC9-26EA-4043-8C1D-E33113F695C9}"/>
              </a:ext>
            </a:extLst>
          </p:cNvPr>
          <p:cNvSpPr/>
          <p:nvPr userDrawn="1"/>
        </p:nvSpPr>
        <p:spPr>
          <a:xfrm>
            <a:off x="0" y="3061699"/>
            <a:ext cx="3339101" cy="27740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45002-C33D-416E-BE31-6BE15A35D4A8}"/>
              </a:ext>
            </a:extLst>
          </p:cNvPr>
          <p:cNvSpPr/>
          <p:nvPr userDrawn="1"/>
        </p:nvSpPr>
        <p:spPr>
          <a:xfrm>
            <a:off x="8852901" y="3061699"/>
            <a:ext cx="3339101" cy="27740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13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4A05E9-B3CE-4B69-A640-74D73D9AD1D7}"/>
              </a:ext>
            </a:extLst>
          </p:cNvPr>
          <p:cNvSpPr>
            <a:spLocks noGrp="1"/>
          </p:cNvSpPr>
          <p:nvPr>
            <p:ph type="pic" sz="quarter" idx="14"/>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A8172D1A-C988-489B-B306-C18290E6FBE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9FFB844-86B9-4197-83AC-B7D7DC9B6E6A}"/>
              </a:ext>
            </a:extLst>
          </p:cNvPr>
          <p:cNvSpPr>
            <a:spLocks noGrp="1"/>
          </p:cNvSpPr>
          <p:nvPr>
            <p:ph type="dt" sz="half" idx="10"/>
          </p:nvPr>
        </p:nvSpPr>
        <p:spPr/>
        <p:txBody>
          <a:bodyPr/>
          <a:lstStyle/>
          <a:p>
            <a:fld id="{D1018120-BEE9-4EA6-ABB2-57EB52341841}" type="datetimeFigureOut">
              <a:rPr lang="en-US" smtClean="0"/>
              <a:t>8/16/2023</a:t>
            </a:fld>
            <a:endParaRPr lang="en-US"/>
          </a:p>
        </p:txBody>
      </p:sp>
      <p:sp>
        <p:nvSpPr>
          <p:cNvPr id="4" name="Footer Placeholder 3">
            <a:extLst>
              <a:ext uri="{FF2B5EF4-FFF2-40B4-BE49-F238E27FC236}">
                <a16:creationId xmlns:a16="http://schemas.microsoft.com/office/drawing/2014/main" id="{B25E9EF3-422E-4368-95CF-4FEAF890D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1B78E2-E84D-4DA7-B746-96F74593613F}"/>
              </a:ext>
            </a:extLst>
          </p:cNvPr>
          <p:cNvSpPr>
            <a:spLocks noGrp="1"/>
          </p:cNvSpPr>
          <p:nvPr>
            <p:ph type="sldNum" sz="quarter" idx="12"/>
          </p:nvPr>
        </p:nvSpPr>
        <p:spPr/>
        <p:txBody>
          <a:bodyPr/>
          <a:lstStyle/>
          <a:p>
            <a:fld id="{FEAA00FF-211A-46DB-B49F-4484CD9E90D4}" type="slidenum">
              <a:rPr lang="en-US" smtClean="0"/>
              <a:t>‹#›</a:t>
            </a:fld>
            <a:endParaRPr lang="en-US"/>
          </a:p>
        </p:txBody>
      </p:sp>
      <p:sp>
        <p:nvSpPr>
          <p:cNvPr id="6" name="Picture Placeholder 5">
            <a:extLst>
              <a:ext uri="{FF2B5EF4-FFF2-40B4-BE49-F238E27FC236}">
                <a16:creationId xmlns:a16="http://schemas.microsoft.com/office/drawing/2014/main" id="{8205A644-18B0-4742-BD88-05BACDA04460}"/>
              </a:ext>
            </a:extLst>
          </p:cNvPr>
          <p:cNvSpPr>
            <a:spLocks noGrp="1"/>
          </p:cNvSpPr>
          <p:nvPr>
            <p:ph type="pic" sz="quarter" idx="13"/>
          </p:nvPr>
        </p:nvSpPr>
        <p:spPr>
          <a:xfrm>
            <a:off x="1720850" y="0"/>
            <a:ext cx="8750300" cy="6858000"/>
          </a:xfrm>
          <a:prstGeom prst="parallelogram">
            <a:avLst/>
          </a:prstGeom>
        </p:spPr>
        <p:txBody>
          <a:bodyPr/>
          <a:lstStyle/>
          <a:p>
            <a:endParaRPr lang="en-US"/>
          </a:p>
        </p:txBody>
      </p:sp>
    </p:spTree>
    <p:extLst>
      <p:ext uri="{BB962C8B-B14F-4D97-AF65-F5344CB8AC3E}">
        <p14:creationId xmlns:p14="http://schemas.microsoft.com/office/powerpoint/2010/main" val="3361258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483166-E374-4E15-881F-33C16C0BC889}"/>
              </a:ext>
            </a:extLst>
          </p:cNvPr>
          <p:cNvSpPr/>
          <p:nvPr userDrawn="1"/>
        </p:nvSpPr>
        <p:spPr>
          <a:xfrm flipH="1">
            <a:off x="-1" y="-8649"/>
            <a:ext cx="12192000" cy="2193709"/>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DFA63C39-A1E8-4E33-9D2D-5507A097F4C2}"/>
              </a:ext>
            </a:extLst>
          </p:cNvPr>
          <p:cNvSpPr>
            <a:spLocks noGrp="1"/>
          </p:cNvSpPr>
          <p:nvPr>
            <p:ph type="ctrTitle"/>
          </p:nvPr>
        </p:nvSpPr>
        <p:spPr>
          <a:xfrm>
            <a:off x="520272" y="1078107"/>
            <a:ext cx="6120371" cy="630376"/>
          </a:xfrm>
        </p:spPr>
        <p:txBody>
          <a:bodyPr anchor="t">
            <a:noAutofit/>
          </a:bodyPr>
          <a:lstStyle>
            <a:lvl1pPr algn="l">
              <a:defRPr sz="3200">
                <a:solidFill>
                  <a:schemeClr val="bg1"/>
                </a:solidFill>
                <a:latin typeface="Century Gothic" panose="020B0502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B194CA96-5122-4AB8-9CDA-5CC88ED09685}"/>
              </a:ext>
            </a:extLst>
          </p:cNvPr>
          <p:cNvSpPr>
            <a:spLocks noGrp="1"/>
          </p:cNvSpPr>
          <p:nvPr>
            <p:ph type="subTitle" idx="1"/>
          </p:nvPr>
        </p:nvSpPr>
        <p:spPr>
          <a:xfrm>
            <a:off x="612053" y="3109041"/>
            <a:ext cx="10735501" cy="1709810"/>
          </a:xfrm>
        </p:spPr>
        <p:txBody>
          <a:bodyPr>
            <a:noAutofit/>
          </a:bodyPr>
          <a:lstStyle>
            <a:lvl1pPr marL="0" indent="0" algn="l">
              <a:lnSpc>
                <a:spcPct val="100000"/>
              </a:lnSpc>
              <a:spcBef>
                <a:spcPts val="600"/>
              </a:spcBef>
              <a:buNone/>
              <a:defRPr sz="140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a:extLst>
              <a:ext uri="{FF2B5EF4-FFF2-40B4-BE49-F238E27FC236}">
                <a16:creationId xmlns:a16="http://schemas.microsoft.com/office/drawing/2014/main" id="{8B02BE7E-A089-4FB5-B5EE-A38480E32D3D}"/>
              </a:ext>
            </a:extLst>
          </p:cNvPr>
          <p:cNvSpPr/>
          <p:nvPr userDrawn="1"/>
        </p:nvSpPr>
        <p:spPr>
          <a:xfrm>
            <a:off x="659676" y="880268"/>
            <a:ext cx="1550124" cy="94514"/>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Text Placeholder 22">
            <a:extLst>
              <a:ext uri="{FF2B5EF4-FFF2-40B4-BE49-F238E27FC236}">
                <a16:creationId xmlns:a16="http://schemas.microsoft.com/office/drawing/2014/main" id="{F49A8507-5888-4D6A-8F85-B16A1C3F1D36}"/>
              </a:ext>
            </a:extLst>
          </p:cNvPr>
          <p:cNvSpPr>
            <a:spLocks noGrp="1"/>
          </p:cNvSpPr>
          <p:nvPr>
            <p:ph type="body" sz="quarter" idx="11"/>
          </p:nvPr>
        </p:nvSpPr>
        <p:spPr>
          <a:xfrm>
            <a:off x="579417" y="598365"/>
            <a:ext cx="1795635" cy="180975"/>
          </a:xfrm>
        </p:spPr>
        <p:txBody>
          <a:bodyPr>
            <a:noAutofit/>
          </a:bodyPr>
          <a:lstStyle>
            <a:lvl1pPr marL="0" indent="0">
              <a:buNone/>
              <a:defRPr sz="1400" b="1">
                <a:solidFill>
                  <a:schemeClr val="bg1"/>
                </a:solidFill>
                <a:latin typeface="Century Gothic" panose="020B0502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 name="TextBox 9">
            <a:extLst>
              <a:ext uri="{FF2B5EF4-FFF2-40B4-BE49-F238E27FC236}">
                <a16:creationId xmlns:a16="http://schemas.microsoft.com/office/drawing/2014/main" id="{17531655-F9DE-4E59-B0E3-D53D2D85CE52}"/>
              </a:ext>
            </a:extLst>
          </p:cNvPr>
          <p:cNvSpPr txBox="1"/>
          <p:nvPr userDrawn="1"/>
        </p:nvSpPr>
        <p:spPr>
          <a:xfrm>
            <a:off x="394383"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22" name="Rectangle 21">
            <a:extLst>
              <a:ext uri="{FF2B5EF4-FFF2-40B4-BE49-F238E27FC236}">
                <a16:creationId xmlns:a16="http://schemas.microsoft.com/office/drawing/2014/main" id="{2F571A2E-E0D5-4457-8EC1-9DA5436BD2E6}"/>
              </a:ext>
            </a:extLst>
          </p:cNvPr>
          <p:cNvSpPr/>
          <p:nvPr userDrawn="1"/>
        </p:nvSpPr>
        <p:spPr>
          <a:xfrm>
            <a:off x="64487"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a:extLst>
              <a:ext uri="{FF2B5EF4-FFF2-40B4-BE49-F238E27FC236}">
                <a16:creationId xmlns:a16="http://schemas.microsoft.com/office/drawing/2014/main" id="{A97FB9FE-1CE1-4B77-A790-0601036DD917}"/>
              </a:ext>
            </a:extLst>
          </p:cNvPr>
          <p:cNvSpPr txBox="1">
            <a:spLocks/>
          </p:cNvSpPr>
          <p:nvPr userDrawn="1"/>
        </p:nvSpPr>
        <p:spPr>
          <a:xfrm>
            <a:off x="16997"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4" name="Picture 3">
            <a:extLst>
              <a:ext uri="{FF2B5EF4-FFF2-40B4-BE49-F238E27FC236}">
                <a16:creationId xmlns:a16="http://schemas.microsoft.com/office/drawing/2014/main" id="{3CB18411-3F88-D646-15FC-F4722FDA8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5" name="Straight Connector 4">
            <a:extLst>
              <a:ext uri="{FF2B5EF4-FFF2-40B4-BE49-F238E27FC236}">
                <a16:creationId xmlns:a16="http://schemas.microsoft.com/office/drawing/2014/main" id="{A1C735BB-226A-E98F-0349-A1B3BD43B1D9}"/>
              </a:ext>
            </a:extLst>
          </p:cNvPr>
          <p:cNvCxnSpPr>
            <a:cxnSpLocks/>
          </p:cNvCxnSpPr>
          <p:nvPr userDrawn="1"/>
        </p:nvCxnSpPr>
        <p:spPr>
          <a:xfrm>
            <a:off x="2718752" y="6616994"/>
            <a:ext cx="736515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178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956642-422D-433B-B1A7-8EF2436632F0}"/>
              </a:ext>
            </a:extLst>
          </p:cNvPr>
          <p:cNvSpPr/>
          <p:nvPr userDrawn="1"/>
        </p:nvSpPr>
        <p:spPr>
          <a:xfrm>
            <a:off x="0" y="-1"/>
            <a:ext cx="12192000" cy="6134097"/>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612626"/>
            <a:ext cx="10515600" cy="563472"/>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0663B839-B5B9-4996-8063-2700AF46C53F}"/>
              </a:ext>
            </a:extLst>
          </p:cNvPr>
          <p:cNvSpPr>
            <a:spLocks noGrp="1"/>
          </p:cNvSpPr>
          <p:nvPr>
            <p:ph sz="quarter" idx="14"/>
          </p:nvPr>
        </p:nvSpPr>
        <p:spPr>
          <a:xfrm>
            <a:off x="681038" y="1648921"/>
            <a:ext cx="5414962" cy="2338880"/>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515E8755-4805-CBD7-3BE0-4B12737FC9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sp>
        <p:nvSpPr>
          <p:cNvPr id="6" name="TextBox 5">
            <a:extLst>
              <a:ext uri="{FF2B5EF4-FFF2-40B4-BE49-F238E27FC236}">
                <a16:creationId xmlns:a16="http://schemas.microsoft.com/office/drawing/2014/main" id="{77A0B43B-A784-B6CF-B252-96D0B2CFBF63}"/>
              </a:ext>
            </a:extLst>
          </p:cNvPr>
          <p:cNvSpPr txBox="1"/>
          <p:nvPr userDrawn="1"/>
        </p:nvSpPr>
        <p:spPr>
          <a:xfrm>
            <a:off x="525009" y="6441260"/>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7" name="Rectangle 6">
            <a:extLst>
              <a:ext uri="{FF2B5EF4-FFF2-40B4-BE49-F238E27FC236}">
                <a16:creationId xmlns:a16="http://schemas.microsoft.com/office/drawing/2014/main" id="{317C917E-F9A8-C17B-E29C-140C665F0529}"/>
              </a:ext>
            </a:extLst>
          </p:cNvPr>
          <p:cNvSpPr/>
          <p:nvPr userDrawn="1"/>
        </p:nvSpPr>
        <p:spPr>
          <a:xfrm>
            <a:off x="195113"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66B2878-FB63-175C-A417-E76072BAEBEF}"/>
              </a:ext>
            </a:extLst>
          </p:cNvPr>
          <p:cNvSpPr txBox="1">
            <a:spLocks/>
          </p:cNvSpPr>
          <p:nvPr userDrawn="1"/>
        </p:nvSpPr>
        <p:spPr>
          <a:xfrm>
            <a:off x="147623"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cxnSp>
        <p:nvCxnSpPr>
          <p:cNvPr id="10" name="Straight Connector 9">
            <a:extLst>
              <a:ext uri="{FF2B5EF4-FFF2-40B4-BE49-F238E27FC236}">
                <a16:creationId xmlns:a16="http://schemas.microsoft.com/office/drawing/2014/main" id="{037D6EB1-ACB2-FC08-D275-D81FB72974CA}"/>
              </a:ext>
            </a:extLst>
          </p:cNvPr>
          <p:cNvCxnSpPr>
            <a:cxnSpLocks/>
          </p:cNvCxnSpPr>
          <p:nvPr userDrawn="1"/>
        </p:nvCxnSpPr>
        <p:spPr>
          <a:xfrm>
            <a:off x="2938378" y="6604301"/>
            <a:ext cx="7183206"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3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956642-422D-433B-B1A7-8EF2436632F0}"/>
              </a:ext>
            </a:extLst>
          </p:cNvPr>
          <p:cNvSpPr/>
          <p:nvPr userDrawn="1"/>
        </p:nvSpPr>
        <p:spPr>
          <a:xfrm>
            <a:off x="0" y="-1"/>
            <a:ext cx="12192000" cy="4394199"/>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24B8220-A60B-428F-AE87-18DD880A0427}"/>
              </a:ext>
            </a:extLst>
          </p:cNvPr>
          <p:cNvSpPr>
            <a:spLocks noGrp="1"/>
          </p:cNvSpPr>
          <p:nvPr>
            <p:ph type="pic" sz="quarter" idx="13"/>
          </p:nvPr>
        </p:nvSpPr>
        <p:spPr>
          <a:xfrm>
            <a:off x="0" y="0"/>
            <a:ext cx="12192000" cy="4394200"/>
          </a:xfrm>
        </p:spPr>
        <p:txBody>
          <a:bodyPr/>
          <a:lstStyle/>
          <a:p>
            <a:endParaRPr lang="en-US"/>
          </a:p>
        </p:txBody>
      </p:sp>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612626"/>
            <a:ext cx="10515600" cy="563472"/>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5662EF96-9D7B-4871-A8F0-1B0A6E8FBBD3}"/>
              </a:ext>
            </a:extLst>
          </p:cNvPr>
          <p:cNvCxnSpPr>
            <a:cxnSpLocks/>
          </p:cNvCxnSpPr>
          <p:nvPr userDrawn="1"/>
        </p:nvCxnSpPr>
        <p:spPr>
          <a:xfrm>
            <a:off x="680552" y="12770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663B839-B5B9-4996-8063-2700AF46C53F}"/>
              </a:ext>
            </a:extLst>
          </p:cNvPr>
          <p:cNvSpPr>
            <a:spLocks noGrp="1"/>
          </p:cNvSpPr>
          <p:nvPr>
            <p:ph sz="quarter" idx="14"/>
          </p:nvPr>
        </p:nvSpPr>
        <p:spPr>
          <a:xfrm>
            <a:off x="681038" y="1648921"/>
            <a:ext cx="5414962" cy="2338880"/>
          </a:xfrm>
        </p:spPr>
        <p:txBody>
          <a:bodyPr>
            <a:noAutofit/>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1D585FCE-9041-B00C-A494-CA935CA7F9D1}"/>
              </a:ext>
            </a:extLst>
          </p:cNvPr>
          <p:cNvSpPr txBox="1"/>
          <p:nvPr userDrawn="1"/>
        </p:nvSpPr>
        <p:spPr>
          <a:xfrm>
            <a:off x="394383"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6" name="Rectangle 5">
            <a:extLst>
              <a:ext uri="{FF2B5EF4-FFF2-40B4-BE49-F238E27FC236}">
                <a16:creationId xmlns:a16="http://schemas.microsoft.com/office/drawing/2014/main" id="{CA44EE0A-B20D-A435-5D69-6501EAFEAF06}"/>
              </a:ext>
            </a:extLst>
          </p:cNvPr>
          <p:cNvSpPr/>
          <p:nvPr userDrawn="1"/>
        </p:nvSpPr>
        <p:spPr>
          <a:xfrm>
            <a:off x="64487"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B174B7A1-748D-3618-838F-2065409E597A}"/>
              </a:ext>
            </a:extLst>
          </p:cNvPr>
          <p:cNvSpPr txBox="1">
            <a:spLocks/>
          </p:cNvSpPr>
          <p:nvPr userDrawn="1"/>
        </p:nvSpPr>
        <p:spPr>
          <a:xfrm>
            <a:off x="16997"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11" name="Picture 10">
            <a:extLst>
              <a:ext uri="{FF2B5EF4-FFF2-40B4-BE49-F238E27FC236}">
                <a16:creationId xmlns:a16="http://schemas.microsoft.com/office/drawing/2014/main" id="{9F53292B-B3C3-57C2-9C21-A4B61D2C50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13" name="Straight Connector 12">
            <a:extLst>
              <a:ext uri="{FF2B5EF4-FFF2-40B4-BE49-F238E27FC236}">
                <a16:creationId xmlns:a16="http://schemas.microsoft.com/office/drawing/2014/main" id="{730114B6-CB49-BEFA-F149-9F95E8577499}"/>
              </a:ext>
            </a:extLst>
          </p:cNvPr>
          <p:cNvCxnSpPr>
            <a:cxnSpLocks/>
          </p:cNvCxnSpPr>
          <p:nvPr userDrawn="1"/>
        </p:nvCxnSpPr>
        <p:spPr>
          <a:xfrm>
            <a:off x="2718752" y="6616994"/>
            <a:ext cx="736515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31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612626"/>
            <a:ext cx="10515600" cy="563472"/>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5662EF96-9D7B-4871-A8F0-1B0A6E8FBBD3}"/>
              </a:ext>
            </a:extLst>
          </p:cNvPr>
          <p:cNvCxnSpPr>
            <a:cxnSpLocks/>
          </p:cNvCxnSpPr>
          <p:nvPr userDrawn="1"/>
        </p:nvCxnSpPr>
        <p:spPr>
          <a:xfrm>
            <a:off x="680552" y="12770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1F99AB0-7EA2-4B6C-89B2-F96CA33AA6AE}"/>
              </a:ext>
            </a:extLst>
          </p:cNvPr>
          <p:cNvSpPr/>
          <p:nvPr userDrawn="1"/>
        </p:nvSpPr>
        <p:spPr>
          <a:xfrm>
            <a:off x="18999" y="-1156"/>
            <a:ext cx="146674"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6F9308-CF23-4B9F-8564-0F18C02BBDB1}"/>
              </a:ext>
            </a:extLst>
          </p:cNvPr>
          <p:cNvSpPr/>
          <p:nvPr userDrawn="1"/>
        </p:nvSpPr>
        <p:spPr>
          <a:xfrm>
            <a:off x="-29946" y="0"/>
            <a:ext cx="165802" cy="6856821"/>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D172CB08-3983-4CF8-AB9B-3E74515BD7B4}"/>
              </a:ext>
            </a:extLst>
          </p:cNvPr>
          <p:cNvSpPr>
            <a:spLocks noGrp="1"/>
          </p:cNvSpPr>
          <p:nvPr>
            <p:ph type="body" sz="quarter" idx="14"/>
          </p:nvPr>
        </p:nvSpPr>
        <p:spPr>
          <a:xfrm>
            <a:off x="681038" y="1727200"/>
            <a:ext cx="10805470"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6FA611AC-2527-35F8-6D70-DB157548708E}"/>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19AA3333-B5EE-1CFA-4FCB-26ACD8F9C16E}"/>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4D2F237-9DCC-C6DC-6915-857CFC4D7D71}"/>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846C718A-6F79-C257-C6CF-B152F105F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FBEE7707-57F2-3A46-470B-CC950A3E4C01}"/>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lterity-gradient-logo-01.png">
            <a:extLst>
              <a:ext uri="{FF2B5EF4-FFF2-40B4-BE49-F238E27FC236}">
                <a16:creationId xmlns:a16="http://schemas.microsoft.com/office/drawing/2014/main" id="{A21F2618-E14D-AB3A-6E47-8AD29E4575C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19792" y="720431"/>
            <a:ext cx="1166716" cy="332670"/>
          </a:xfrm>
          <a:prstGeom prst="rect">
            <a:avLst/>
          </a:prstGeom>
        </p:spPr>
      </p:pic>
    </p:spTree>
    <p:extLst>
      <p:ext uri="{BB962C8B-B14F-4D97-AF65-F5344CB8AC3E}">
        <p14:creationId xmlns:p14="http://schemas.microsoft.com/office/powerpoint/2010/main" val="255786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6F9308-CF23-4B9F-8564-0F18C02BBDB1}"/>
              </a:ext>
            </a:extLst>
          </p:cNvPr>
          <p:cNvSpPr/>
          <p:nvPr userDrawn="1"/>
        </p:nvSpPr>
        <p:spPr>
          <a:xfrm>
            <a:off x="-29946" y="0"/>
            <a:ext cx="5324960" cy="6856821"/>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A611AC-2527-35F8-6D70-DB157548708E}"/>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19AA3333-B5EE-1CFA-4FCB-26ACD8F9C16E}"/>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4D2F237-9DCC-C6DC-6915-857CFC4D7D71}"/>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846C718A-6F79-C257-C6CF-B152F105F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FBEE7707-57F2-3A46-470B-CC950A3E4C01}"/>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95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612626"/>
            <a:ext cx="10515600" cy="563472"/>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5662EF96-9D7B-4871-A8F0-1B0A6E8FBBD3}"/>
              </a:ext>
            </a:extLst>
          </p:cNvPr>
          <p:cNvCxnSpPr>
            <a:cxnSpLocks/>
          </p:cNvCxnSpPr>
          <p:nvPr userDrawn="1"/>
        </p:nvCxnSpPr>
        <p:spPr>
          <a:xfrm>
            <a:off x="680552" y="12770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1F99AB0-7EA2-4B6C-89B2-F96CA33AA6AE}"/>
              </a:ext>
            </a:extLst>
          </p:cNvPr>
          <p:cNvSpPr/>
          <p:nvPr userDrawn="1"/>
        </p:nvSpPr>
        <p:spPr>
          <a:xfrm>
            <a:off x="18999" y="-1156"/>
            <a:ext cx="146674"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6F9308-CF23-4B9F-8564-0F18C02BBDB1}"/>
              </a:ext>
            </a:extLst>
          </p:cNvPr>
          <p:cNvSpPr/>
          <p:nvPr userDrawn="1"/>
        </p:nvSpPr>
        <p:spPr>
          <a:xfrm>
            <a:off x="-29946" y="0"/>
            <a:ext cx="165802" cy="6856821"/>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D172CB08-3983-4CF8-AB9B-3E74515BD7B4}"/>
              </a:ext>
            </a:extLst>
          </p:cNvPr>
          <p:cNvSpPr>
            <a:spLocks noGrp="1"/>
          </p:cNvSpPr>
          <p:nvPr>
            <p:ph type="body" sz="quarter" idx="14"/>
          </p:nvPr>
        </p:nvSpPr>
        <p:spPr>
          <a:xfrm>
            <a:off x="681038" y="1727201"/>
            <a:ext cx="5075185" cy="3639278"/>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271D6DC0-44B1-4FDC-A42F-F1EE7B7F3631}"/>
              </a:ext>
            </a:extLst>
          </p:cNvPr>
          <p:cNvSpPr>
            <a:spLocks noGrp="1"/>
          </p:cNvSpPr>
          <p:nvPr>
            <p:ph type="body" sz="quarter" idx="15"/>
          </p:nvPr>
        </p:nvSpPr>
        <p:spPr>
          <a:xfrm>
            <a:off x="6411323" y="1727201"/>
            <a:ext cx="5075185" cy="3639278"/>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F3A8068C-C600-1CFA-2D07-50A648E19AA3}"/>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18EE9C82-5E43-6901-86E8-382E247C9E7F}"/>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EB70CE7-121A-38E6-1E9C-A710DDE2F5DF}"/>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69E42C68-9B1D-A929-3847-7E0DE0F2D2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9E3D842C-02A3-36F4-B39A-F85CCF3B052C}"/>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8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5A94EB-70FA-442A-B8A9-FBD85D2E85AE}"/>
              </a:ext>
            </a:extLst>
          </p:cNvPr>
          <p:cNvSpPr/>
          <p:nvPr userDrawn="1"/>
        </p:nvSpPr>
        <p:spPr>
          <a:xfrm>
            <a:off x="0" y="4016456"/>
            <a:ext cx="12192000" cy="2841544"/>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670B9E-219D-6C70-2DA6-D799C3ED8D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099"/>
          </a:xfrm>
          <a:prstGeom prst="rect">
            <a:avLst/>
          </a:prstGeom>
        </p:spPr>
      </p:pic>
      <p:sp>
        <p:nvSpPr>
          <p:cNvPr id="20" name="Picture Placeholder 5">
            <a:extLst>
              <a:ext uri="{FF2B5EF4-FFF2-40B4-BE49-F238E27FC236}">
                <a16:creationId xmlns:a16="http://schemas.microsoft.com/office/drawing/2014/main" id="{620AC17C-3B8B-492D-BF5B-1D73CFE51093}"/>
              </a:ext>
            </a:extLst>
          </p:cNvPr>
          <p:cNvSpPr>
            <a:spLocks noGrp="1"/>
          </p:cNvSpPr>
          <p:nvPr>
            <p:ph type="pic" sz="quarter" idx="13"/>
          </p:nvPr>
        </p:nvSpPr>
        <p:spPr>
          <a:xfrm>
            <a:off x="3579396" y="2261822"/>
            <a:ext cx="2078352" cy="2286000"/>
          </a:xfrm>
          <a:effectLst>
            <a:outerShdw blurRad="50800" dist="38100" dir="2700000" algn="tl" rotWithShape="0">
              <a:prstClr val="black">
                <a:alpha val="40000"/>
              </a:prstClr>
            </a:outerShdw>
          </a:effectLst>
        </p:spPr>
        <p:txBody>
          <a:bodyPr/>
          <a:lstStyle/>
          <a:p>
            <a:endParaRPr lang="en-US"/>
          </a:p>
        </p:txBody>
      </p:sp>
      <p:sp>
        <p:nvSpPr>
          <p:cNvPr id="22" name="Picture Placeholder 5">
            <a:extLst>
              <a:ext uri="{FF2B5EF4-FFF2-40B4-BE49-F238E27FC236}">
                <a16:creationId xmlns:a16="http://schemas.microsoft.com/office/drawing/2014/main" id="{527B5FBE-6406-41BB-AB28-1B1A9C494F37}"/>
              </a:ext>
            </a:extLst>
          </p:cNvPr>
          <p:cNvSpPr>
            <a:spLocks noGrp="1"/>
          </p:cNvSpPr>
          <p:nvPr>
            <p:ph type="pic" sz="quarter" idx="14"/>
          </p:nvPr>
        </p:nvSpPr>
        <p:spPr>
          <a:xfrm>
            <a:off x="6419857" y="2261822"/>
            <a:ext cx="2078352" cy="2286000"/>
          </a:xfrm>
          <a:effectLst>
            <a:outerShdw blurRad="50800" dist="38100" dir="2700000" algn="tl" rotWithShape="0">
              <a:prstClr val="black">
                <a:alpha val="40000"/>
              </a:prstClr>
            </a:outerShdw>
          </a:effectLst>
        </p:spPr>
        <p:txBody>
          <a:bodyPr/>
          <a:lstStyle/>
          <a:p>
            <a:endParaRPr lang="en-US"/>
          </a:p>
        </p:txBody>
      </p:sp>
      <p:sp>
        <p:nvSpPr>
          <p:cNvPr id="23" name="Picture Placeholder 5">
            <a:extLst>
              <a:ext uri="{FF2B5EF4-FFF2-40B4-BE49-F238E27FC236}">
                <a16:creationId xmlns:a16="http://schemas.microsoft.com/office/drawing/2014/main" id="{0D046541-F90F-4BBC-B750-8780B32513B6}"/>
              </a:ext>
            </a:extLst>
          </p:cNvPr>
          <p:cNvSpPr>
            <a:spLocks noGrp="1"/>
          </p:cNvSpPr>
          <p:nvPr>
            <p:ph type="pic" sz="quarter" idx="15"/>
          </p:nvPr>
        </p:nvSpPr>
        <p:spPr>
          <a:xfrm>
            <a:off x="9260319" y="2286000"/>
            <a:ext cx="2078352" cy="2286000"/>
          </a:xfrm>
          <a:effectLst>
            <a:outerShdw blurRad="50800" dist="38100" dir="2700000" algn="tl" rotWithShape="0">
              <a:prstClr val="black">
                <a:alpha val="40000"/>
              </a:prstClr>
            </a:outerShdw>
          </a:effectLst>
        </p:spPr>
        <p:txBody>
          <a:bodyPr/>
          <a:lstStyle/>
          <a:p>
            <a:endParaRPr lang="en-US"/>
          </a:p>
        </p:txBody>
      </p:sp>
      <p:sp>
        <p:nvSpPr>
          <p:cNvPr id="6" name="Picture Placeholder 5">
            <a:extLst>
              <a:ext uri="{FF2B5EF4-FFF2-40B4-BE49-F238E27FC236}">
                <a16:creationId xmlns:a16="http://schemas.microsoft.com/office/drawing/2014/main" id="{787A8CEA-1678-4086-89A8-8969D8071EFA}"/>
              </a:ext>
            </a:extLst>
          </p:cNvPr>
          <p:cNvSpPr>
            <a:spLocks noGrp="1"/>
          </p:cNvSpPr>
          <p:nvPr>
            <p:ph type="pic" sz="quarter" idx="12"/>
          </p:nvPr>
        </p:nvSpPr>
        <p:spPr>
          <a:xfrm>
            <a:off x="779944" y="2262188"/>
            <a:ext cx="2078352" cy="2286000"/>
          </a:xfrm>
          <a:effectLst>
            <a:outerShdw blurRad="50800" dist="38100" dir="2700000" algn="tl" rotWithShape="0">
              <a:prstClr val="black">
                <a:alpha val="40000"/>
              </a:prstClr>
            </a:outerShdw>
          </a:effectLst>
        </p:spPr>
        <p:txBody>
          <a:bodyPr/>
          <a:lstStyle/>
          <a:p>
            <a:endParaRPr lang="en-US"/>
          </a:p>
        </p:txBody>
      </p:sp>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612626"/>
            <a:ext cx="10515600" cy="563472"/>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5662EF96-9D7B-4871-A8F0-1B0A6E8FBBD3}"/>
              </a:ext>
            </a:extLst>
          </p:cNvPr>
          <p:cNvCxnSpPr>
            <a:cxnSpLocks/>
          </p:cNvCxnSpPr>
          <p:nvPr userDrawn="1"/>
        </p:nvCxnSpPr>
        <p:spPr>
          <a:xfrm>
            <a:off x="680552" y="12770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E31007-A2CA-DB4E-BF4F-3C6C865F53DD}"/>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DDEADCE6-A2F6-D7F8-8A49-D844BE1D185A}"/>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A9D78146-6F71-77EF-CA55-855C0208090A}"/>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cxnSp>
        <p:nvCxnSpPr>
          <p:cNvPr id="9" name="Straight Connector 8">
            <a:extLst>
              <a:ext uri="{FF2B5EF4-FFF2-40B4-BE49-F238E27FC236}">
                <a16:creationId xmlns:a16="http://schemas.microsoft.com/office/drawing/2014/main" id="{27F8A31E-4C90-6936-2760-A4EEC0B284BD}"/>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3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868B-362E-4F1C-88F9-E8D7448098C8}"/>
              </a:ext>
            </a:extLst>
          </p:cNvPr>
          <p:cNvSpPr>
            <a:spLocks noGrp="1"/>
          </p:cNvSpPr>
          <p:nvPr>
            <p:ph type="title"/>
          </p:nvPr>
        </p:nvSpPr>
        <p:spPr>
          <a:xfrm>
            <a:off x="561248" y="448069"/>
            <a:ext cx="10515600" cy="1006757"/>
          </a:xfrm>
        </p:spPr>
        <p:txBody>
          <a:bodyPr anchor="t">
            <a:noAutofit/>
          </a:bodyPr>
          <a:lstStyle>
            <a:lvl1pPr>
              <a:defRPr sz="3200">
                <a:solidFill>
                  <a:srgbClr val="ED7D31"/>
                </a:solidFill>
                <a:latin typeface="Century Gothic" panose="020B050202020202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5662EF96-9D7B-4871-A8F0-1B0A6E8FBBD3}"/>
              </a:ext>
            </a:extLst>
          </p:cNvPr>
          <p:cNvCxnSpPr>
            <a:cxnSpLocks/>
          </p:cNvCxnSpPr>
          <p:nvPr userDrawn="1"/>
        </p:nvCxnSpPr>
        <p:spPr>
          <a:xfrm>
            <a:off x="680552" y="14548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1F99AB0-7EA2-4B6C-89B2-F96CA33AA6AE}"/>
              </a:ext>
            </a:extLst>
          </p:cNvPr>
          <p:cNvSpPr/>
          <p:nvPr userDrawn="1"/>
        </p:nvSpPr>
        <p:spPr>
          <a:xfrm>
            <a:off x="18999" y="-1156"/>
            <a:ext cx="146674"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6F9308-CF23-4B9F-8564-0F18C02BBDB1}"/>
              </a:ext>
            </a:extLst>
          </p:cNvPr>
          <p:cNvSpPr/>
          <p:nvPr userDrawn="1"/>
        </p:nvSpPr>
        <p:spPr>
          <a:xfrm>
            <a:off x="-29946" y="0"/>
            <a:ext cx="165802" cy="6856821"/>
          </a:xfrm>
          <a:prstGeom prst="rect">
            <a:avLst/>
          </a:prstGeom>
          <a:solidFill>
            <a:srgbClr val="00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D172CB08-3983-4CF8-AB9B-3E74515BD7B4}"/>
              </a:ext>
            </a:extLst>
          </p:cNvPr>
          <p:cNvSpPr>
            <a:spLocks noGrp="1"/>
          </p:cNvSpPr>
          <p:nvPr>
            <p:ph type="body" sz="quarter" idx="14"/>
          </p:nvPr>
        </p:nvSpPr>
        <p:spPr>
          <a:xfrm>
            <a:off x="681038" y="1851523"/>
            <a:ext cx="10805470" cy="3883025"/>
          </a:xfrm>
        </p:spPr>
        <p:txBody>
          <a:bodyPr>
            <a:no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B8BF01E1-BF50-0509-B358-2EF8F42C99D1}"/>
              </a:ext>
            </a:extLst>
          </p:cNvPr>
          <p:cNvSpPr txBox="1"/>
          <p:nvPr userDrawn="1"/>
        </p:nvSpPr>
        <p:spPr>
          <a:xfrm>
            <a:off x="582039" y="6465972"/>
            <a:ext cx="4013650"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 2023 PrestigePEO. All Rights Reserved. </a:t>
            </a:r>
          </a:p>
        </p:txBody>
      </p:sp>
      <p:sp>
        <p:nvSpPr>
          <p:cNvPr id="5" name="Rectangle 4">
            <a:extLst>
              <a:ext uri="{FF2B5EF4-FFF2-40B4-BE49-F238E27FC236}">
                <a16:creationId xmlns:a16="http://schemas.microsoft.com/office/drawing/2014/main" id="{B36FDF3F-B16C-4E9E-9F44-7AC92E68FDC9}"/>
              </a:ext>
            </a:extLst>
          </p:cNvPr>
          <p:cNvSpPr/>
          <p:nvPr userDrawn="1"/>
        </p:nvSpPr>
        <p:spPr>
          <a:xfrm>
            <a:off x="256011" y="6627169"/>
            <a:ext cx="272758" cy="230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99AB2BF-E879-D9F8-F799-90A22A52573E}"/>
              </a:ext>
            </a:extLst>
          </p:cNvPr>
          <p:cNvSpPr txBox="1">
            <a:spLocks/>
          </p:cNvSpPr>
          <p:nvPr userDrawn="1"/>
        </p:nvSpPr>
        <p:spPr>
          <a:xfrm>
            <a:off x="208521" y="6560021"/>
            <a:ext cx="36773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01D8C27-D2F2-490D-8B47-37D8A7D26931}" type="slidenum">
              <a:rPr lang="en-US" smtClean="0"/>
              <a:pPr algn="ctr"/>
              <a:t>‹#›</a:t>
            </a:fld>
            <a:endParaRPr lang="en-US" dirty="0"/>
          </a:p>
        </p:txBody>
      </p:sp>
      <p:pic>
        <p:nvPicPr>
          <p:cNvPr id="7" name="Picture 6">
            <a:extLst>
              <a:ext uri="{FF2B5EF4-FFF2-40B4-BE49-F238E27FC236}">
                <a16:creationId xmlns:a16="http://schemas.microsoft.com/office/drawing/2014/main" id="{BFC39324-3CE9-449C-B0E2-9725CECE1B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05343" y="6343650"/>
            <a:ext cx="1735853" cy="313100"/>
          </a:xfrm>
          <a:prstGeom prst="rect">
            <a:avLst/>
          </a:prstGeom>
        </p:spPr>
      </p:pic>
      <p:cxnSp>
        <p:nvCxnSpPr>
          <p:cNvPr id="8" name="Straight Connector 7">
            <a:extLst>
              <a:ext uri="{FF2B5EF4-FFF2-40B4-BE49-F238E27FC236}">
                <a16:creationId xmlns:a16="http://schemas.microsoft.com/office/drawing/2014/main" id="{8551996C-457F-20BD-2816-64E40B48B2EF}"/>
              </a:ext>
            </a:extLst>
          </p:cNvPr>
          <p:cNvCxnSpPr>
            <a:cxnSpLocks/>
          </p:cNvCxnSpPr>
          <p:nvPr userDrawn="1"/>
        </p:nvCxnSpPr>
        <p:spPr>
          <a:xfrm>
            <a:off x="2891481" y="6616994"/>
            <a:ext cx="719242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4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684F4-BBFA-462F-AFDD-305CB957C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CFA5B-397B-4670-89D7-BFEBBF3C3D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EEEB3-DC08-45EF-A84D-D88DC7011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18120-BEE9-4EA6-ABB2-57EB52341841}" type="datetimeFigureOut">
              <a:rPr lang="en-US" smtClean="0"/>
              <a:t>8/16/2023</a:t>
            </a:fld>
            <a:endParaRPr lang="en-US"/>
          </a:p>
        </p:txBody>
      </p:sp>
      <p:sp>
        <p:nvSpPr>
          <p:cNvPr id="5" name="Footer Placeholder 4">
            <a:extLst>
              <a:ext uri="{FF2B5EF4-FFF2-40B4-BE49-F238E27FC236}">
                <a16:creationId xmlns:a16="http://schemas.microsoft.com/office/drawing/2014/main" id="{2324AC40-B95E-440D-ADA0-9E30CC8E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702CD2-CC38-4FAD-B477-95A2B03C7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A00FF-211A-46DB-B49F-4484CD9E90D4}" type="slidenum">
              <a:rPr lang="en-US" smtClean="0"/>
              <a:t>‹#›</a:t>
            </a:fld>
            <a:endParaRPr lang="en-US"/>
          </a:p>
        </p:txBody>
      </p:sp>
    </p:spTree>
    <p:extLst>
      <p:ext uri="{BB962C8B-B14F-4D97-AF65-F5344CB8AC3E}">
        <p14:creationId xmlns:p14="http://schemas.microsoft.com/office/powerpoint/2010/main" val="2214472740"/>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5" r:id="rId3"/>
    <p:sldLayoutId id="2147483664" r:id="rId4"/>
    <p:sldLayoutId id="2147483668" r:id="rId5"/>
    <p:sldLayoutId id="2147483680" r:id="rId6"/>
    <p:sldLayoutId id="2147483674" r:id="rId7"/>
    <p:sldLayoutId id="2147483672" r:id="rId8"/>
    <p:sldLayoutId id="2147483670" r:id="rId9"/>
    <p:sldLayoutId id="2147483666" r:id="rId10"/>
    <p:sldLayoutId id="2147483673" r:id="rId11"/>
    <p:sldLayoutId id="2147483667" r:id="rId12"/>
    <p:sldLayoutId id="2147483677" r:id="rId13"/>
    <p:sldLayoutId id="2147483678" r:id="rId14"/>
    <p:sldLayoutId id="2147483671" r:id="rId15"/>
    <p:sldLayoutId id="2147483669" r:id="rId16"/>
    <p:sldLayoutId id="2147483675" r:id="rId17"/>
    <p:sldLayoutId id="2147483649" r:id="rId18"/>
    <p:sldLayoutId id="214748365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60" r:id="rId29"/>
    <p:sldLayoutId id="2147483679" r:id="rId30"/>
    <p:sldLayoutId id="214748368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wmf"/><Relationship Id="rId7"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 Id="rId9"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ity skyline with a body of water&#10;&#10;Description automatically generated">
            <a:extLst>
              <a:ext uri="{FF2B5EF4-FFF2-40B4-BE49-F238E27FC236}">
                <a16:creationId xmlns:a16="http://schemas.microsoft.com/office/drawing/2014/main" id="{769B2D5B-A8B3-17A3-7A30-3D62B1A9E71E}"/>
              </a:ext>
            </a:extLst>
          </p:cNvPr>
          <p:cNvPicPr>
            <a:picLocks noGrp="1" noChangeAspect="1"/>
          </p:cNvPicPr>
          <p:nvPr>
            <p:ph type="pic" sz="quarter" idx="10"/>
          </p:nvPr>
        </p:nvPicPr>
        <p:blipFill>
          <a:blip r:embed="rId3">
            <a:alphaModFix amt="2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7676" b="7676"/>
          <a:stretch>
            <a:fillRect/>
          </a:stretch>
        </p:blipFill>
        <p:spPr/>
      </p:pic>
      <p:sp>
        <p:nvSpPr>
          <p:cNvPr id="10" name="Text Placeholder 9">
            <a:extLst>
              <a:ext uri="{FF2B5EF4-FFF2-40B4-BE49-F238E27FC236}">
                <a16:creationId xmlns:a16="http://schemas.microsoft.com/office/drawing/2014/main" id="{3E75D2B4-13F6-426C-83E8-90C12AD76779}"/>
              </a:ext>
            </a:extLst>
          </p:cNvPr>
          <p:cNvSpPr>
            <a:spLocks noGrp="1"/>
          </p:cNvSpPr>
          <p:nvPr>
            <p:ph type="body" sz="quarter" idx="14"/>
          </p:nvPr>
        </p:nvSpPr>
        <p:spPr>
          <a:xfrm>
            <a:off x="522851" y="2261995"/>
            <a:ext cx="4104567" cy="2262107"/>
          </a:xfrm>
        </p:spPr>
        <p:txBody>
          <a:bodyPr/>
          <a:lstStyle/>
          <a:p>
            <a:r>
              <a:rPr lang="en-US" sz="3800" dirty="0">
                <a:solidFill>
                  <a:schemeClr val="bg1"/>
                </a:solidFill>
              </a:rPr>
              <a:t>Aflac Voluntary Benefits Information Session</a:t>
            </a:r>
          </a:p>
        </p:txBody>
      </p:sp>
      <p:sp>
        <p:nvSpPr>
          <p:cNvPr id="11" name="Text Placeholder 10">
            <a:extLst>
              <a:ext uri="{FF2B5EF4-FFF2-40B4-BE49-F238E27FC236}">
                <a16:creationId xmlns:a16="http://schemas.microsoft.com/office/drawing/2014/main" id="{F2F23B42-BBAF-4E74-A753-2207328B10EF}"/>
              </a:ext>
            </a:extLst>
          </p:cNvPr>
          <p:cNvSpPr>
            <a:spLocks noGrp="1"/>
          </p:cNvSpPr>
          <p:nvPr>
            <p:ph type="body" sz="quarter" idx="15"/>
          </p:nvPr>
        </p:nvSpPr>
        <p:spPr>
          <a:xfrm>
            <a:off x="522851" y="4559331"/>
            <a:ext cx="3778250" cy="606425"/>
          </a:xfrm>
        </p:spPr>
        <p:txBody>
          <a:bodyPr/>
          <a:lstStyle/>
          <a:p>
            <a:r>
              <a:rPr lang="en-US" sz="2400" b="0" dirty="0">
                <a:solidFill>
                  <a:srgbClr val="F6BE3A"/>
                </a:solidFill>
              </a:rPr>
              <a:t>August 16, 2023</a:t>
            </a:r>
          </a:p>
          <a:p>
            <a:endParaRPr lang="en-US" b="0" dirty="0">
              <a:solidFill>
                <a:srgbClr val="F6BE3A"/>
              </a:solidFill>
            </a:endParaRPr>
          </a:p>
        </p:txBody>
      </p:sp>
      <p:sp>
        <p:nvSpPr>
          <p:cNvPr id="12" name="TextBox 11">
            <a:extLst>
              <a:ext uri="{FF2B5EF4-FFF2-40B4-BE49-F238E27FC236}">
                <a16:creationId xmlns:a16="http://schemas.microsoft.com/office/drawing/2014/main" id="{F120B17F-4F07-B64D-A00B-4CA56C89D80D}"/>
              </a:ext>
            </a:extLst>
          </p:cNvPr>
          <p:cNvSpPr txBox="1"/>
          <p:nvPr/>
        </p:nvSpPr>
        <p:spPr>
          <a:xfrm>
            <a:off x="578530" y="1742895"/>
            <a:ext cx="1941932" cy="369332"/>
          </a:xfrm>
          <a:prstGeom prst="rect">
            <a:avLst/>
          </a:prstGeom>
          <a:solidFill>
            <a:schemeClr val="bg1"/>
          </a:solidFill>
        </p:spPr>
        <p:txBody>
          <a:bodyPr wrap="square" rtlCol="0">
            <a:spAutoFit/>
          </a:bodyPr>
          <a:lstStyle/>
          <a:p>
            <a:pPr algn="ctr"/>
            <a:r>
              <a:rPr lang="en-US" dirty="0">
                <a:solidFill>
                  <a:schemeClr val="accent2"/>
                </a:solidFill>
                <a:latin typeface="Century Gothic" panose="020B0502020202020204" pitchFamily="34" charset="0"/>
              </a:rPr>
              <a:t>WEBINAR SERIES</a:t>
            </a:r>
          </a:p>
        </p:txBody>
      </p:sp>
      <p:pic>
        <p:nvPicPr>
          <p:cNvPr id="16" name="Picture Placeholder 15" descr="A person and person smiling with a child&#10;&#10;Description automatically generated">
            <a:extLst>
              <a:ext uri="{FF2B5EF4-FFF2-40B4-BE49-F238E27FC236}">
                <a16:creationId xmlns:a16="http://schemas.microsoft.com/office/drawing/2014/main" id="{E6DEB679-8BC2-0E8A-0A2F-0620961FDDE9}"/>
              </a:ext>
            </a:extLst>
          </p:cNvPr>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l="-27" t="65" r="21488" b="-65"/>
          <a:stretch/>
        </p:blipFill>
        <p:spPr>
          <a:xfrm>
            <a:off x="2171871" y="-11113"/>
            <a:ext cx="10019174" cy="6889486"/>
          </a:xfrm>
        </p:spPr>
      </p:pic>
    </p:spTree>
    <p:extLst>
      <p:ext uri="{BB962C8B-B14F-4D97-AF65-F5344CB8AC3E}">
        <p14:creationId xmlns:p14="http://schemas.microsoft.com/office/powerpoint/2010/main" val="73556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Critical Illness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4251384" cy="563472"/>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Monthly Rates</a:t>
            </a:r>
          </a:p>
          <a:p>
            <a:pPr marL="285750" indent="-285750">
              <a:lnSpc>
                <a:spcPct val="100000"/>
              </a:lnSpc>
              <a:spcBef>
                <a:spcPts val="0"/>
              </a:spcBef>
              <a:buFont typeface="Arial" panose="020B0604020202020204" pitchFamily="34" charset="0"/>
              <a:buChar char="•"/>
            </a:pPr>
            <a:endParaRPr lang="en-US" sz="1800" b="0" i="0" dirty="0">
              <a:solidFill>
                <a:schemeClr val="tx1">
                  <a:lumMod val="75000"/>
                  <a:lumOff val="25000"/>
                </a:schemeClr>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592AA4C-5224-6685-DFB4-33A94CF6D73E}"/>
              </a:ext>
            </a:extLst>
          </p:cNvPr>
          <p:cNvGraphicFramePr>
            <a:graphicFrameLocks noGrp="1"/>
          </p:cNvGraphicFramePr>
          <p:nvPr>
            <p:extLst>
              <p:ext uri="{D42A27DB-BD31-4B8C-83A1-F6EECF244321}">
                <p14:modId xmlns:p14="http://schemas.microsoft.com/office/powerpoint/2010/main" val="2674199902"/>
              </p:ext>
            </p:extLst>
          </p:nvPr>
        </p:nvGraphicFramePr>
        <p:xfrm>
          <a:off x="3105388" y="1478213"/>
          <a:ext cx="8390593" cy="2274064"/>
        </p:xfrm>
        <a:graphic>
          <a:graphicData uri="http://schemas.openxmlformats.org/drawingml/2006/table">
            <a:tbl>
              <a:tblPr firstRow="1" bandRow="1">
                <a:tableStyleId>{5A111915-BE36-4E01-A7E5-04B1672EAD32}</a:tableStyleId>
              </a:tblPr>
              <a:tblGrid>
                <a:gridCol w="3091267">
                  <a:extLst>
                    <a:ext uri="{9D8B030D-6E8A-4147-A177-3AD203B41FA5}">
                      <a16:colId xmlns:a16="http://schemas.microsoft.com/office/drawing/2014/main" val="370911231"/>
                    </a:ext>
                  </a:extLst>
                </a:gridCol>
                <a:gridCol w="2649663">
                  <a:extLst>
                    <a:ext uri="{9D8B030D-6E8A-4147-A177-3AD203B41FA5}">
                      <a16:colId xmlns:a16="http://schemas.microsoft.com/office/drawing/2014/main" val="815399223"/>
                    </a:ext>
                  </a:extLst>
                </a:gridCol>
                <a:gridCol w="2649663">
                  <a:extLst>
                    <a:ext uri="{9D8B030D-6E8A-4147-A177-3AD203B41FA5}">
                      <a16:colId xmlns:a16="http://schemas.microsoft.com/office/drawing/2014/main" val="2311433454"/>
                    </a:ext>
                  </a:extLst>
                </a:gridCol>
              </a:tblGrid>
              <a:tr h="67272">
                <a:tc gridSpan="3">
                  <a:txBody>
                    <a:bodyPr/>
                    <a:lstStyle/>
                    <a:p>
                      <a:pPr marL="11113" marR="0" indent="0">
                        <a:spcBef>
                          <a:spcPts val="465"/>
                        </a:spcBef>
                        <a:spcAft>
                          <a:spcPts val="0"/>
                        </a:spcAft>
                        <a:tabLst/>
                      </a:pPr>
                      <a:r>
                        <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Uni-Tobacco - Employee Coverage</a:t>
                      </a: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pPr marL="11113" marR="0" indent="0">
                        <a:spcBef>
                          <a:spcPts val="465"/>
                        </a:spcBef>
                        <a:spcAft>
                          <a:spcPts val="0"/>
                        </a:spcAft>
                        <a:tabLst/>
                      </a:pPr>
                      <a:endPar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pPr marL="11113" marR="0" indent="0">
                        <a:spcBef>
                          <a:spcPts val="465"/>
                        </a:spcBef>
                        <a:spcAft>
                          <a:spcPts val="0"/>
                        </a:spcAft>
                        <a:tabLst/>
                      </a:pPr>
                      <a:endPar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67272">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Employee</a:t>
                      </a:r>
                      <a:r>
                        <a:rPr lang="en-US" sz="1000" b="1" baseline="0" dirty="0">
                          <a:solidFill>
                            <a:schemeClr val="tx1"/>
                          </a:solidFill>
                          <a:effectLst/>
                          <a:latin typeface="Franklin Gothic Book" panose="020B0503020102020204" pitchFamily="34" charset="0"/>
                        </a:rPr>
                        <a:t> </a:t>
                      </a:r>
                      <a:r>
                        <a:rPr lang="en-US" sz="1000" b="1" dirty="0">
                          <a:solidFill>
                            <a:schemeClr val="tx1"/>
                          </a:solidFill>
                          <a:effectLst/>
                          <a:latin typeface="Franklin Gothic Book" panose="020B0503020102020204" pitchFamily="34" charset="0"/>
                        </a:rPr>
                        <a:t>Age</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$15,000</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$30,000</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592215498"/>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18</a:t>
                      </a:r>
                      <a:r>
                        <a:rPr lang="en-US" sz="1000" kern="1200" baseline="0" dirty="0">
                          <a:solidFill>
                            <a:schemeClr val="tx1"/>
                          </a:solidFill>
                          <a:effectLst/>
                          <a:latin typeface="Franklin Gothic Book" panose="020B0503020102020204" pitchFamily="34" charset="0"/>
                          <a:ea typeface="+mn-ea"/>
                          <a:cs typeface="+mn-cs"/>
                        </a:rPr>
                        <a:t> – </a:t>
                      </a:r>
                      <a:r>
                        <a:rPr lang="en-US" sz="1000" kern="1200" dirty="0">
                          <a:solidFill>
                            <a:schemeClr val="tx1"/>
                          </a:solidFill>
                          <a:effectLst/>
                          <a:latin typeface="Franklin Gothic Book" panose="020B0503020102020204" pitchFamily="34" charset="0"/>
                          <a:ea typeface="+mn-ea"/>
                          <a:cs typeface="+mn-cs"/>
                        </a:rPr>
                        <a:t>24</a:t>
                      </a:r>
                    </a:p>
                  </a:txBody>
                  <a:tcPr marL="66563" marR="66563" marT="13312" marB="13312" anchor="ctr">
                    <a:lnL w="12700" cap="flat" cmpd="sng" algn="ctr">
                      <a:no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$4.36</a:t>
                      </a:r>
                    </a:p>
                  </a:txBody>
                  <a:tcPr marL="66563" marR="66563" marT="13312" marB="13312" anchor="ct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$8.72</a:t>
                      </a:r>
                    </a:p>
                  </a:txBody>
                  <a:tcPr marL="66563" marR="66563" marT="13312" marB="13312" anchor="ctr">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25 – 29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$5.51</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$11.02</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30 – 34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$7.38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$14.77</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35 – 39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$9.32</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$18.64</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37428979"/>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40 – 44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$12.53</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$25.06</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928736897"/>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45 – 49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$15.50</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$31.01</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280933865"/>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50 – 54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$25.42</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$50.84</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775478357"/>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55 – 59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$31.38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$62.77</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1565658"/>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60 – 64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$44.29</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$88.58</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066273021"/>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65 – 69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$82.48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$164.96</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21824569"/>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70+ </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$82.48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$164.95</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0501266"/>
                  </a:ext>
                </a:extLst>
              </a:tr>
            </a:tbl>
          </a:graphicData>
        </a:graphic>
      </p:graphicFrame>
      <p:graphicFrame>
        <p:nvGraphicFramePr>
          <p:cNvPr id="4" name="Table 3">
            <a:extLst>
              <a:ext uri="{FF2B5EF4-FFF2-40B4-BE49-F238E27FC236}">
                <a16:creationId xmlns:a16="http://schemas.microsoft.com/office/drawing/2014/main" id="{ECA69416-A246-5397-BD50-8F87A42BD154}"/>
              </a:ext>
            </a:extLst>
          </p:cNvPr>
          <p:cNvGraphicFramePr>
            <a:graphicFrameLocks noGrp="1"/>
          </p:cNvGraphicFramePr>
          <p:nvPr>
            <p:extLst>
              <p:ext uri="{D42A27DB-BD31-4B8C-83A1-F6EECF244321}">
                <p14:modId xmlns:p14="http://schemas.microsoft.com/office/powerpoint/2010/main" val="101586868"/>
              </p:ext>
            </p:extLst>
          </p:nvPr>
        </p:nvGraphicFramePr>
        <p:xfrm>
          <a:off x="3105389" y="3865082"/>
          <a:ext cx="8390593" cy="2274064"/>
        </p:xfrm>
        <a:graphic>
          <a:graphicData uri="http://schemas.openxmlformats.org/drawingml/2006/table">
            <a:tbl>
              <a:tblPr firstRow="1" bandRow="1">
                <a:tableStyleId>{5A111915-BE36-4E01-A7E5-04B1672EAD32}</a:tableStyleId>
              </a:tblPr>
              <a:tblGrid>
                <a:gridCol w="3091269">
                  <a:extLst>
                    <a:ext uri="{9D8B030D-6E8A-4147-A177-3AD203B41FA5}">
                      <a16:colId xmlns:a16="http://schemas.microsoft.com/office/drawing/2014/main" val="370911231"/>
                    </a:ext>
                  </a:extLst>
                </a:gridCol>
                <a:gridCol w="2649662">
                  <a:extLst>
                    <a:ext uri="{9D8B030D-6E8A-4147-A177-3AD203B41FA5}">
                      <a16:colId xmlns:a16="http://schemas.microsoft.com/office/drawing/2014/main" val="815399223"/>
                    </a:ext>
                  </a:extLst>
                </a:gridCol>
                <a:gridCol w="2649662">
                  <a:extLst>
                    <a:ext uri="{9D8B030D-6E8A-4147-A177-3AD203B41FA5}">
                      <a16:colId xmlns:a16="http://schemas.microsoft.com/office/drawing/2014/main" val="2311433454"/>
                    </a:ext>
                  </a:extLst>
                </a:gridCol>
              </a:tblGrid>
              <a:tr h="67272">
                <a:tc gridSpan="2">
                  <a:txBody>
                    <a:bodyPr/>
                    <a:lstStyle/>
                    <a:p>
                      <a:pPr marL="11113" marR="0" indent="0">
                        <a:spcBef>
                          <a:spcPts val="465"/>
                        </a:spcBef>
                        <a:spcAft>
                          <a:spcPts val="0"/>
                        </a:spcAft>
                        <a:tabLst/>
                      </a:pPr>
                      <a:r>
                        <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Uni-Tobacco - Spouse Coverage</a:t>
                      </a:r>
                    </a:p>
                  </a:txBody>
                  <a:tcPr marL="66563" marR="66563"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pPr marL="11113" marR="0" indent="0">
                        <a:spcBef>
                          <a:spcPts val="465"/>
                        </a:spcBef>
                        <a:spcAft>
                          <a:spcPts val="0"/>
                        </a:spcAft>
                        <a:tabLst/>
                      </a:pPr>
                      <a:endPar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11113" marR="0" indent="0">
                        <a:spcBef>
                          <a:spcPts val="465"/>
                        </a:spcBef>
                        <a:spcAft>
                          <a:spcPts val="0"/>
                        </a:spcAft>
                        <a:tabLst/>
                      </a:pPr>
                      <a:endParaRPr lang="en-US" sz="10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67272">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Employee</a:t>
                      </a:r>
                      <a:r>
                        <a:rPr lang="en-US" sz="1000" b="1" baseline="0" dirty="0">
                          <a:solidFill>
                            <a:schemeClr val="tx1"/>
                          </a:solidFill>
                          <a:effectLst/>
                          <a:latin typeface="Franklin Gothic Book" panose="020B0503020102020204" pitchFamily="34" charset="0"/>
                        </a:rPr>
                        <a:t> </a:t>
                      </a:r>
                      <a:r>
                        <a:rPr lang="en-US" sz="1000" b="1" dirty="0">
                          <a:solidFill>
                            <a:schemeClr val="tx1"/>
                          </a:solidFill>
                          <a:effectLst/>
                          <a:latin typeface="Franklin Gothic Book" panose="020B0503020102020204" pitchFamily="34" charset="0"/>
                        </a:rPr>
                        <a:t>Age</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$15,000</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11113" marR="0" indent="0" algn="ctr">
                        <a:spcBef>
                          <a:spcPts val="465"/>
                        </a:spcBef>
                        <a:spcAft>
                          <a:spcPts val="0"/>
                        </a:spcAft>
                        <a:tabLst/>
                      </a:pPr>
                      <a:r>
                        <a:rPr lang="en-US" sz="1000" b="1" dirty="0">
                          <a:solidFill>
                            <a:schemeClr val="tx1"/>
                          </a:solidFill>
                          <a:effectLst/>
                          <a:latin typeface="Franklin Gothic Book" panose="020B0503020102020204" pitchFamily="34" charset="0"/>
                        </a:rPr>
                        <a:t>$30,000</a:t>
                      </a:r>
                      <a:endPar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592215498"/>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18</a:t>
                      </a:r>
                      <a:r>
                        <a:rPr lang="en-US" sz="1000" kern="1200" baseline="0" dirty="0">
                          <a:solidFill>
                            <a:schemeClr val="tx1"/>
                          </a:solidFill>
                          <a:effectLst/>
                          <a:latin typeface="Franklin Gothic Book" panose="020B0503020102020204" pitchFamily="34" charset="0"/>
                          <a:ea typeface="+mn-ea"/>
                          <a:cs typeface="+mn-cs"/>
                        </a:rPr>
                        <a:t> – </a:t>
                      </a:r>
                      <a:r>
                        <a:rPr lang="en-US" sz="1000" kern="1200" dirty="0">
                          <a:solidFill>
                            <a:schemeClr val="tx1"/>
                          </a:solidFill>
                          <a:effectLst/>
                          <a:latin typeface="Franklin Gothic Book" panose="020B0503020102020204" pitchFamily="34" charset="0"/>
                          <a:ea typeface="+mn-ea"/>
                          <a:cs typeface="+mn-cs"/>
                        </a:rPr>
                        <a:t>24</a:t>
                      </a:r>
                    </a:p>
                  </a:txBody>
                  <a:tcPr marL="66563" marR="66563" marT="13312" marB="13312" anchor="ctr">
                    <a:lnL w="12700" cap="flat" cmpd="sng" algn="ctr">
                      <a:no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$4.36</a:t>
                      </a:r>
                    </a:p>
                  </a:txBody>
                  <a:tcPr marL="66563" marR="66563" marT="13312" marB="13312" anchor="ct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$8.72</a:t>
                      </a:r>
                    </a:p>
                  </a:txBody>
                  <a:tcPr marL="66563" marR="66563" marT="13312" marB="13312" anchor="ctr">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25 – 29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$5.51</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$11.02</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30 – 34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$7.38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$14.77</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35 – 39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$9.32</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$18.64</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37428979"/>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40 – 44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$12.53</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$25.06</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928736897"/>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45 – 49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$15.50</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$31.01</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280933865"/>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50 – 54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$25.42</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$50.84</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775478357"/>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55 – 59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$31.38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$62.77</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1565658"/>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60 – 64</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$44.29</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$88.58</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066273021"/>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65 – 69</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$82.48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$164.96</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247653618"/>
                  </a:ext>
                </a:extLst>
              </a:tr>
              <a:tr h="79024">
                <a:tc>
                  <a:txBody>
                    <a:bodyPr/>
                    <a:lstStyle/>
                    <a:p>
                      <a:pPr marL="11113" marR="0" indent="0" algn="ctr" defTabSz="457200" rtl="0" eaLnBrk="1" latinLnBrk="0" hangingPunct="1">
                        <a:lnSpc>
                          <a:spcPts val="890"/>
                        </a:lnSpc>
                        <a:spcBef>
                          <a:spcPts val="0"/>
                        </a:spcBef>
                        <a:spcAft>
                          <a:spcPts val="0"/>
                        </a:spcAft>
                        <a:tabLst/>
                      </a:pPr>
                      <a:r>
                        <a:rPr lang="en-US" sz="1000" kern="1200" dirty="0">
                          <a:solidFill>
                            <a:schemeClr val="tx1"/>
                          </a:solidFill>
                          <a:effectLst/>
                          <a:latin typeface="Franklin Gothic Book" panose="020B0503020102020204" pitchFamily="34" charset="0"/>
                          <a:ea typeface="+mn-ea"/>
                          <a:cs typeface="+mn-cs"/>
                        </a:rPr>
                        <a:t>70+</a:t>
                      </a:r>
                    </a:p>
                  </a:txBody>
                  <a:tcPr marL="66563" marR="66563" marT="13312" marB="13312"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Franklin Gothic Book" panose="020B0503020102020204" pitchFamily="34" charset="0"/>
                          <a:ea typeface="+mn-ea"/>
                          <a:cs typeface="+mn-cs"/>
                        </a:rPr>
                        <a:t>$82.48</a:t>
                      </a:r>
                    </a:p>
                  </a:txBody>
                  <a:tcPr marL="66563" marR="66563" marT="13312" marB="13312" anchor="ct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000" b="0" i="0" u="none" strike="noStrike" kern="1200" dirty="0">
                          <a:solidFill>
                            <a:schemeClr val="tx1"/>
                          </a:solidFill>
                          <a:effectLst/>
                          <a:latin typeface="Franklin Gothic Book" panose="020B0503020102020204" pitchFamily="34" charset="0"/>
                          <a:ea typeface="+mn-ea"/>
                          <a:cs typeface="+mn-cs"/>
                        </a:rPr>
                        <a:t>$164.95</a:t>
                      </a:r>
                    </a:p>
                  </a:txBody>
                  <a:tcPr marL="66563" marR="66563" marT="13312" marB="13312"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1824569"/>
                  </a:ext>
                </a:extLst>
              </a:tr>
            </a:tbl>
          </a:graphicData>
        </a:graphic>
      </p:graphicFrame>
    </p:spTree>
    <p:extLst>
      <p:ext uri="{BB962C8B-B14F-4D97-AF65-F5344CB8AC3E}">
        <p14:creationId xmlns:p14="http://schemas.microsoft.com/office/powerpoint/2010/main" val="117500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Critical Illness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450747"/>
            <a:ext cx="4251384" cy="563472"/>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Health Screening Benefit </a:t>
            </a:r>
          </a:p>
        </p:txBody>
      </p:sp>
      <p:sp>
        <p:nvSpPr>
          <p:cNvPr id="5" name="Text Placeholder 2">
            <a:extLst>
              <a:ext uri="{FF2B5EF4-FFF2-40B4-BE49-F238E27FC236}">
                <a16:creationId xmlns:a16="http://schemas.microsoft.com/office/drawing/2014/main" id="{A0608AB2-101B-2DE7-5C12-428558371F34}"/>
              </a:ext>
            </a:extLst>
          </p:cNvPr>
          <p:cNvSpPr txBox="1">
            <a:spLocks/>
          </p:cNvSpPr>
          <p:nvPr/>
        </p:nvSpPr>
        <p:spPr>
          <a:xfrm>
            <a:off x="672248" y="1968712"/>
            <a:ext cx="8280768" cy="304801"/>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b="0" i="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15956"/>
              </a:buClr>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Franklin Gothic Book" panose="020B0503020102020204" pitchFamily="34" charset="0"/>
              </a:rPr>
              <a:t>$50 per test/per calendar year for insured employee, spouse, and children.  </a:t>
            </a:r>
          </a:p>
        </p:txBody>
      </p:sp>
      <p:sp>
        <p:nvSpPr>
          <p:cNvPr id="7" name="Text Placeholder 5">
            <a:extLst>
              <a:ext uri="{FF2B5EF4-FFF2-40B4-BE49-F238E27FC236}">
                <a16:creationId xmlns:a16="http://schemas.microsoft.com/office/drawing/2014/main" id="{E0F394C3-B16E-9A77-B9B8-C3C52BC60B0D}"/>
              </a:ext>
            </a:extLst>
          </p:cNvPr>
          <p:cNvSpPr txBox="1">
            <a:spLocks/>
          </p:cNvSpPr>
          <p:nvPr/>
        </p:nvSpPr>
        <p:spPr>
          <a:xfrm>
            <a:off x="574998" y="2561772"/>
            <a:ext cx="9179747" cy="304801"/>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b="1" cap="all" dirty="0">
                <a:solidFill>
                  <a:schemeClr val="tx1">
                    <a:lumMod val="75000"/>
                    <a:lumOff val="25000"/>
                  </a:schemeClr>
                </a:solidFill>
              </a:rPr>
              <a:t>Covered Screening Tests Include</a:t>
            </a:r>
          </a:p>
        </p:txBody>
      </p:sp>
      <p:sp>
        <p:nvSpPr>
          <p:cNvPr id="8" name="Text Placeholder 5">
            <a:extLst>
              <a:ext uri="{FF2B5EF4-FFF2-40B4-BE49-F238E27FC236}">
                <a16:creationId xmlns:a16="http://schemas.microsoft.com/office/drawing/2014/main" id="{8DBBB2DE-3720-D089-D008-36537BEAC6BB}"/>
              </a:ext>
            </a:extLst>
          </p:cNvPr>
          <p:cNvSpPr txBox="1">
            <a:spLocks/>
          </p:cNvSpPr>
          <p:nvPr/>
        </p:nvSpPr>
        <p:spPr>
          <a:xfrm>
            <a:off x="637873" y="3055290"/>
            <a:ext cx="10979129" cy="1269244"/>
          </a:xfrm>
          <a:prstGeom prst="rect">
            <a:avLst/>
          </a:prstGeom>
        </p:spPr>
        <p:txBody>
          <a:bodyPr vert="horz" wrap="none"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400"/>
              </a:spcBef>
            </a:pPr>
            <a:r>
              <a:rPr lang="en-US" sz="1400" dirty="0">
                <a:solidFill>
                  <a:schemeClr val="tx1">
                    <a:lumMod val="75000"/>
                    <a:lumOff val="25000"/>
                  </a:schemeClr>
                </a:solidFill>
              </a:rPr>
              <a:t>Annual Physical</a:t>
            </a:r>
          </a:p>
          <a:p>
            <a:pPr marL="285750" indent="-285750">
              <a:lnSpc>
                <a:spcPct val="100000"/>
              </a:lnSpc>
              <a:spcBef>
                <a:spcPts val="400"/>
              </a:spcBef>
            </a:pPr>
            <a:r>
              <a:rPr lang="en-US" sz="1400" dirty="0">
                <a:solidFill>
                  <a:schemeClr val="tx1">
                    <a:lumMod val="75000"/>
                    <a:lumOff val="25000"/>
                  </a:schemeClr>
                </a:solidFill>
              </a:rPr>
              <a:t>Biometric Testing</a:t>
            </a:r>
          </a:p>
          <a:p>
            <a:pPr marL="285750" indent="-285750">
              <a:lnSpc>
                <a:spcPct val="100000"/>
              </a:lnSpc>
              <a:spcBef>
                <a:spcPts val="400"/>
              </a:spcBef>
            </a:pPr>
            <a:r>
              <a:rPr lang="en-US" sz="1400" dirty="0">
                <a:solidFill>
                  <a:schemeClr val="tx1">
                    <a:lumMod val="75000"/>
                    <a:lumOff val="25000"/>
                  </a:schemeClr>
                </a:solidFill>
              </a:rPr>
              <a:t>Blood Screening</a:t>
            </a:r>
          </a:p>
          <a:p>
            <a:pPr marL="285750" indent="-285750">
              <a:lnSpc>
                <a:spcPct val="100000"/>
              </a:lnSpc>
              <a:spcBef>
                <a:spcPts val="400"/>
              </a:spcBef>
            </a:pPr>
            <a:r>
              <a:rPr lang="en-US" sz="1400" dirty="0">
                <a:solidFill>
                  <a:schemeClr val="tx1">
                    <a:lumMod val="75000"/>
                    <a:lumOff val="25000"/>
                  </a:schemeClr>
                </a:solidFill>
              </a:rPr>
              <a:t>Blood Test for Triglycerides</a:t>
            </a:r>
          </a:p>
          <a:p>
            <a:pPr marL="285750" indent="-285750">
              <a:lnSpc>
                <a:spcPct val="100000"/>
              </a:lnSpc>
              <a:spcBef>
                <a:spcPts val="400"/>
              </a:spcBef>
            </a:pPr>
            <a:r>
              <a:rPr lang="en-US" sz="1400" dirty="0">
                <a:solidFill>
                  <a:schemeClr val="tx1">
                    <a:lumMod val="75000"/>
                    <a:lumOff val="25000"/>
                  </a:schemeClr>
                </a:solidFill>
              </a:rPr>
              <a:t>Bone Marrow Testing</a:t>
            </a:r>
          </a:p>
          <a:p>
            <a:pPr marL="285750" indent="-285750">
              <a:lnSpc>
                <a:spcPct val="100000"/>
              </a:lnSpc>
              <a:spcBef>
                <a:spcPts val="400"/>
              </a:spcBef>
            </a:pPr>
            <a:r>
              <a:rPr lang="en-US" sz="1400" dirty="0">
                <a:solidFill>
                  <a:schemeClr val="tx1">
                    <a:lumMod val="75000"/>
                    <a:lumOff val="25000"/>
                  </a:schemeClr>
                </a:solidFill>
              </a:rPr>
              <a:t>Breast Ultrasound</a:t>
            </a:r>
          </a:p>
          <a:p>
            <a:pPr marL="285750" indent="-285750">
              <a:lnSpc>
                <a:spcPct val="100000"/>
              </a:lnSpc>
              <a:spcBef>
                <a:spcPts val="400"/>
              </a:spcBef>
            </a:pPr>
            <a:r>
              <a:rPr lang="en-US" sz="1400" dirty="0">
                <a:solidFill>
                  <a:schemeClr val="tx1">
                    <a:lumMod val="75000"/>
                    <a:lumOff val="25000"/>
                  </a:schemeClr>
                </a:solidFill>
              </a:rPr>
              <a:t>CA 125 (Blood Test for Ovarian Cancer)</a:t>
            </a:r>
          </a:p>
          <a:p>
            <a:pPr marL="285750" indent="-285750">
              <a:lnSpc>
                <a:spcPct val="100000"/>
              </a:lnSpc>
              <a:spcBef>
                <a:spcPts val="400"/>
              </a:spcBef>
            </a:pPr>
            <a:r>
              <a:rPr lang="en-US" sz="1400" dirty="0">
                <a:solidFill>
                  <a:schemeClr val="tx1">
                    <a:lumMod val="75000"/>
                    <a:lumOff val="25000"/>
                  </a:schemeClr>
                </a:solidFill>
              </a:rPr>
              <a:t>CA 15-3 (Blood Test for Breast Cancer)</a:t>
            </a:r>
          </a:p>
          <a:p>
            <a:pPr marL="285750" indent="-285750">
              <a:lnSpc>
                <a:spcPct val="100000"/>
              </a:lnSpc>
              <a:spcBef>
                <a:spcPts val="400"/>
              </a:spcBef>
            </a:pPr>
            <a:r>
              <a:rPr lang="en-US" sz="1400" dirty="0">
                <a:solidFill>
                  <a:schemeClr val="tx1">
                    <a:lumMod val="75000"/>
                    <a:lumOff val="25000"/>
                  </a:schemeClr>
                </a:solidFill>
              </a:rPr>
              <a:t>CEA (Blood Test for Colon Cancer)</a:t>
            </a:r>
          </a:p>
          <a:p>
            <a:pPr marL="285750" indent="-285750">
              <a:lnSpc>
                <a:spcPct val="100000"/>
              </a:lnSpc>
              <a:spcBef>
                <a:spcPts val="400"/>
              </a:spcBef>
            </a:pPr>
            <a:r>
              <a:rPr lang="en-US" sz="1400" dirty="0">
                <a:solidFill>
                  <a:schemeClr val="tx1">
                    <a:lumMod val="75000"/>
                    <a:lumOff val="25000"/>
                  </a:schemeClr>
                </a:solidFill>
              </a:rPr>
              <a:t>Chest X-ray</a:t>
            </a:r>
          </a:p>
          <a:p>
            <a:pPr marL="285750" indent="-285750">
              <a:lnSpc>
                <a:spcPct val="100000"/>
              </a:lnSpc>
              <a:spcBef>
                <a:spcPts val="400"/>
              </a:spcBef>
            </a:pPr>
            <a:r>
              <a:rPr lang="en-US" sz="1400" dirty="0">
                <a:solidFill>
                  <a:schemeClr val="tx1">
                    <a:lumMod val="75000"/>
                    <a:lumOff val="25000"/>
                  </a:schemeClr>
                </a:solidFill>
              </a:rPr>
              <a:t>Colonoscopy</a:t>
            </a:r>
          </a:p>
          <a:p>
            <a:pPr marL="285750" indent="-285750">
              <a:lnSpc>
                <a:spcPct val="100000"/>
              </a:lnSpc>
              <a:spcBef>
                <a:spcPts val="400"/>
              </a:spcBef>
            </a:pPr>
            <a:r>
              <a:rPr lang="en-US" sz="1400" dirty="0">
                <a:solidFill>
                  <a:schemeClr val="tx1">
                    <a:lumMod val="75000"/>
                    <a:lumOff val="25000"/>
                  </a:schemeClr>
                </a:solidFill>
              </a:rPr>
              <a:t>DNA Stool Analysis</a:t>
            </a:r>
          </a:p>
          <a:p>
            <a:pPr marL="285750" indent="-285750">
              <a:lnSpc>
                <a:spcPct val="100000"/>
              </a:lnSpc>
              <a:spcBef>
                <a:spcPts val="400"/>
              </a:spcBef>
            </a:pPr>
            <a:r>
              <a:rPr lang="en-US" sz="1400" dirty="0">
                <a:solidFill>
                  <a:schemeClr val="tx1">
                    <a:lumMod val="75000"/>
                    <a:lumOff val="25000"/>
                  </a:schemeClr>
                </a:solidFill>
              </a:rPr>
              <a:t>Eye Examinations</a:t>
            </a:r>
          </a:p>
          <a:p>
            <a:pPr marL="285750" indent="-285750">
              <a:lnSpc>
                <a:spcPct val="100000"/>
              </a:lnSpc>
              <a:spcBef>
                <a:spcPts val="400"/>
              </a:spcBef>
            </a:pPr>
            <a:r>
              <a:rPr lang="en-US" sz="1400" dirty="0">
                <a:solidFill>
                  <a:schemeClr val="tx1">
                    <a:lumMod val="75000"/>
                    <a:lumOff val="25000"/>
                  </a:schemeClr>
                </a:solidFill>
              </a:rPr>
              <a:t>Fasting Blood Glucose Test</a:t>
            </a:r>
          </a:p>
          <a:p>
            <a:pPr marL="285750" indent="-285750">
              <a:lnSpc>
                <a:spcPct val="100000"/>
              </a:lnSpc>
              <a:spcBef>
                <a:spcPts val="400"/>
              </a:spcBef>
            </a:pPr>
            <a:r>
              <a:rPr lang="en-US" sz="1400" dirty="0">
                <a:solidFill>
                  <a:schemeClr val="tx1">
                    <a:lumMod val="75000"/>
                    <a:lumOff val="25000"/>
                  </a:schemeClr>
                </a:solidFill>
              </a:rPr>
              <a:t>Flexible Sigmoidoscopy</a:t>
            </a:r>
          </a:p>
          <a:p>
            <a:pPr marL="285750" indent="-285750">
              <a:lnSpc>
                <a:spcPct val="100000"/>
              </a:lnSpc>
              <a:spcBef>
                <a:spcPts val="400"/>
              </a:spcBef>
            </a:pPr>
            <a:r>
              <a:rPr lang="en-US" sz="1400" dirty="0">
                <a:solidFill>
                  <a:schemeClr val="tx1">
                    <a:lumMod val="75000"/>
                    <a:lumOff val="25000"/>
                  </a:schemeClr>
                </a:solidFill>
              </a:rPr>
              <a:t>Hemoccult Stool Analysis</a:t>
            </a:r>
          </a:p>
          <a:p>
            <a:pPr marL="285750" indent="-285750">
              <a:lnSpc>
                <a:spcPct val="100000"/>
              </a:lnSpc>
              <a:spcBef>
                <a:spcPts val="400"/>
              </a:spcBef>
            </a:pPr>
            <a:r>
              <a:rPr lang="en-US" sz="1400" dirty="0">
                <a:solidFill>
                  <a:schemeClr val="tx1">
                    <a:lumMod val="75000"/>
                    <a:lumOff val="25000"/>
                  </a:schemeClr>
                </a:solidFill>
              </a:rPr>
              <a:t>HIV (Human Immunodeficiency)</a:t>
            </a:r>
          </a:p>
          <a:p>
            <a:pPr marL="285750" indent="-285750">
              <a:lnSpc>
                <a:spcPct val="100000"/>
              </a:lnSpc>
              <a:spcBef>
                <a:spcPts val="400"/>
              </a:spcBef>
            </a:pPr>
            <a:r>
              <a:rPr lang="en-US" sz="1400" dirty="0">
                <a:solidFill>
                  <a:schemeClr val="tx1">
                    <a:lumMod val="75000"/>
                    <a:lumOff val="25000"/>
                  </a:schemeClr>
                </a:solidFill>
              </a:rPr>
              <a:t>HPV (Human Papillomavirus)</a:t>
            </a:r>
          </a:p>
          <a:p>
            <a:pPr marL="285750" indent="-285750">
              <a:lnSpc>
                <a:spcPct val="100000"/>
              </a:lnSpc>
              <a:spcBef>
                <a:spcPts val="400"/>
              </a:spcBef>
            </a:pPr>
            <a:r>
              <a:rPr lang="en-US" sz="1400" dirty="0">
                <a:solidFill>
                  <a:schemeClr val="tx1">
                    <a:lumMod val="75000"/>
                    <a:lumOff val="25000"/>
                  </a:schemeClr>
                </a:solidFill>
              </a:rPr>
              <a:t>HSN Strains</a:t>
            </a:r>
          </a:p>
          <a:p>
            <a:pPr marL="285750" indent="-285750">
              <a:lnSpc>
                <a:spcPct val="100000"/>
              </a:lnSpc>
              <a:spcBef>
                <a:spcPts val="400"/>
              </a:spcBef>
            </a:pPr>
            <a:r>
              <a:rPr lang="en-US" sz="1400" dirty="0">
                <a:solidFill>
                  <a:schemeClr val="tx1">
                    <a:lumMod val="75000"/>
                    <a:lumOff val="25000"/>
                  </a:schemeClr>
                </a:solidFill>
              </a:rPr>
              <a:t>Human Coronavirus Testing</a:t>
            </a:r>
          </a:p>
          <a:p>
            <a:pPr marL="285750" indent="-285750">
              <a:lnSpc>
                <a:spcPct val="100000"/>
              </a:lnSpc>
              <a:spcBef>
                <a:spcPts val="400"/>
              </a:spcBef>
            </a:pPr>
            <a:r>
              <a:rPr lang="en-US" sz="1400" dirty="0">
                <a:solidFill>
                  <a:schemeClr val="tx1">
                    <a:lumMod val="75000"/>
                    <a:lumOff val="25000"/>
                  </a:schemeClr>
                </a:solidFill>
              </a:rPr>
              <a:t>Immunizations</a:t>
            </a:r>
          </a:p>
          <a:p>
            <a:pPr marL="285750" indent="-285750">
              <a:lnSpc>
                <a:spcPct val="100000"/>
              </a:lnSpc>
              <a:spcBef>
                <a:spcPts val="400"/>
              </a:spcBef>
            </a:pPr>
            <a:r>
              <a:rPr lang="en-US" sz="1400" dirty="0">
                <a:solidFill>
                  <a:schemeClr val="tx1">
                    <a:lumMod val="75000"/>
                    <a:lumOff val="25000"/>
                  </a:schemeClr>
                </a:solidFill>
              </a:rPr>
              <a:t>Mammograms</a:t>
            </a:r>
          </a:p>
          <a:p>
            <a:pPr marL="285750" indent="-285750">
              <a:lnSpc>
                <a:spcPct val="100000"/>
              </a:lnSpc>
              <a:spcBef>
                <a:spcPts val="400"/>
              </a:spcBef>
            </a:pPr>
            <a:r>
              <a:rPr lang="en-US" sz="1400" dirty="0">
                <a:solidFill>
                  <a:schemeClr val="tx1">
                    <a:lumMod val="75000"/>
                    <a:lumOff val="25000"/>
                  </a:schemeClr>
                </a:solidFill>
              </a:rPr>
              <a:t>Non-Diagnostic Vascular Screening</a:t>
            </a:r>
          </a:p>
          <a:p>
            <a:pPr marL="285750" indent="-285750">
              <a:lnSpc>
                <a:spcPct val="100000"/>
              </a:lnSpc>
              <a:spcBef>
                <a:spcPts val="400"/>
              </a:spcBef>
            </a:pPr>
            <a:r>
              <a:rPr lang="en-US" sz="1400" dirty="0">
                <a:solidFill>
                  <a:schemeClr val="tx1">
                    <a:lumMod val="75000"/>
                    <a:lumOff val="25000"/>
                  </a:schemeClr>
                </a:solidFill>
              </a:rPr>
              <a:t>PAP Smear</a:t>
            </a:r>
          </a:p>
          <a:p>
            <a:pPr marL="285750" indent="-285750">
              <a:lnSpc>
                <a:spcPct val="100000"/>
              </a:lnSpc>
              <a:spcBef>
                <a:spcPts val="400"/>
              </a:spcBef>
            </a:pPr>
            <a:r>
              <a:rPr lang="en-US" sz="1400" dirty="0">
                <a:solidFill>
                  <a:schemeClr val="tx1">
                    <a:lumMod val="75000"/>
                    <a:lumOff val="25000"/>
                  </a:schemeClr>
                </a:solidFill>
              </a:rPr>
              <a:t>PSA (Blood Test for Prostate Cancer)</a:t>
            </a:r>
          </a:p>
          <a:p>
            <a:pPr marL="285750" indent="-285750">
              <a:lnSpc>
                <a:spcPct val="100000"/>
              </a:lnSpc>
              <a:spcBef>
                <a:spcPts val="400"/>
              </a:spcBef>
            </a:pPr>
            <a:r>
              <a:rPr lang="en-US" sz="1400" dirty="0">
                <a:solidFill>
                  <a:schemeClr val="tx1">
                    <a:lumMod val="75000"/>
                    <a:lumOff val="25000"/>
                  </a:schemeClr>
                </a:solidFill>
              </a:rPr>
              <a:t>Serum Cholesterol Test (HDL and LDL)</a:t>
            </a:r>
          </a:p>
          <a:p>
            <a:pPr marL="285750" indent="-285750">
              <a:lnSpc>
                <a:spcPct val="100000"/>
              </a:lnSpc>
              <a:spcBef>
                <a:spcPts val="400"/>
              </a:spcBef>
            </a:pPr>
            <a:r>
              <a:rPr lang="en-US" sz="1400" dirty="0">
                <a:solidFill>
                  <a:schemeClr val="tx1">
                    <a:lumMod val="75000"/>
                    <a:lumOff val="25000"/>
                  </a:schemeClr>
                </a:solidFill>
              </a:rPr>
              <a:t>Serum Protein Electrophoresis (Myeloma)</a:t>
            </a:r>
          </a:p>
          <a:p>
            <a:pPr marL="285750" indent="-285750">
              <a:lnSpc>
                <a:spcPct val="100000"/>
              </a:lnSpc>
              <a:spcBef>
                <a:spcPts val="400"/>
              </a:spcBef>
            </a:pPr>
            <a:r>
              <a:rPr lang="en-US" sz="1400" dirty="0">
                <a:solidFill>
                  <a:schemeClr val="tx1">
                    <a:lumMod val="75000"/>
                    <a:lumOff val="25000"/>
                  </a:schemeClr>
                </a:solidFill>
              </a:rPr>
              <a:t>Skin Cancer Screening</a:t>
            </a:r>
          </a:p>
          <a:p>
            <a:pPr marL="285750" indent="-285750">
              <a:lnSpc>
                <a:spcPct val="100000"/>
              </a:lnSpc>
              <a:spcBef>
                <a:spcPts val="400"/>
              </a:spcBef>
            </a:pPr>
            <a:r>
              <a:rPr lang="en-US" sz="1400" dirty="0">
                <a:solidFill>
                  <a:schemeClr val="tx1">
                    <a:lumMod val="75000"/>
                    <a:lumOff val="25000"/>
                  </a:schemeClr>
                </a:solidFill>
              </a:rPr>
              <a:t>Spinal CT Screening</a:t>
            </a:r>
          </a:p>
          <a:p>
            <a:pPr marL="285750" indent="-285750">
              <a:lnSpc>
                <a:spcPct val="100000"/>
              </a:lnSpc>
              <a:spcBef>
                <a:spcPts val="400"/>
              </a:spcBef>
            </a:pPr>
            <a:r>
              <a:rPr lang="en-US" sz="1400" dirty="0">
                <a:solidFill>
                  <a:schemeClr val="tx1">
                    <a:lumMod val="75000"/>
                    <a:lumOff val="25000"/>
                  </a:schemeClr>
                </a:solidFill>
              </a:rPr>
              <a:t>Stress Test</a:t>
            </a:r>
          </a:p>
          <a:p>
            <a:pPr marL="285750" indent="-285750">
              <a:lnSpc>
                <a:spcPct val="100000"/>
              </a:lnSpc>
              <a:spcBef>
                <a:spcPts val="400"/>
              </a:spcBef>
            </a:pPr>
            <a:r>
              <a:rPr lang="en-US" sz="1400" dirty="0">
                <a:solidFill>
                  <a:schemeClr val="tx1">
                    <a:lumMod val="75000"/>
                    <a:lumOff val="25000"/>
                  </a:schemeClr>
                </a:solidFill>
              </a:rPr>
              <a:t>Thermography</a:t>
            </a:r>
          </a:p>
          <a:p>
            <a:pPr marL="285750" indent="-285750">
              <a:lnSpc>
                <a:spcPct val="100000"/>
              </a:lnSpc>
              <a:spcBef>
                <a:spcPts val="400"/>
              </a:spcBef>
            </a:pPr>
            <a:r>
              <a:rPr lang="en-US" sz="1400" dirty="0">
                <a:solidFill>
                  <a:schemeClr val="tx1">
                    <a:lumMod val="75000"/>
                    <a:lumOff val="25000"/>
                  </a:schemeClr>
                </a:solidFill>
              </a:rPr>
              <a:t>Ultrasound</a:t>
            </a:r>
          </a:p>
          <a:p>
            <a:pPr marL="285750" indent="-285750">
              <a:lnSpc>
                <a:spcPct val="100000"/>
              </a:lnSpc>
              <a:spcBef>
                <a:spcPts val="400"/>
              </a:spcBef>
            </a:pPr>
            <a:r>
              <a:rPr lang="en-US" sz="1400" dirty="0">
                <a:solidFill>
                  <a:schemeClr val="tx1">
                    <a:lumMod val="75000"/>
                    <a:lumOff val="25000"/>
                  </a:schemeClr>
                </a:solidFill>
              </a:rPr>
              <a:t>Urinalysis</a:t>
            </a:r>
          </a:p>
        </p:txBody>
      </p:sp>
    </p:spTree>
    <p:extLst>
      <p:ext uri="{BB962C8B-B14F-4D97-AF65-F5344CB8AC3E}">
        <p14:creationId xmlns:p14="http://schemas.microsoft.com/office/powerpoint/2010/main" val="294210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Critical Illness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3134691" cy="563472"/>
          </a:xfrm>
        </p:spPr>
        <p:txBody>
          <a:bodyPr/>
          <a:lstStyle/>
          <a:p>
            <a:pPr marL="0" indent="0">
              <a:buNone/>
            </a:pPr>
            <a:r>
              <a:rPr lang="en-US" b="1" dirty="0">
                <a:solidFill>
                  <a:schemeClr val="tx1">
                    <a:lumMod val="75000"/>
                    <a:lumOff val="25000"/>
                  </a:schemeClr>
                </a:solidFill>
              </a:rPr>
              <a:t>Claims Example</a:t>
            </a:r>
          </a:p>
        </p:txBody>
      </p:sp>
      <p:sp>
        <p:nvSpPr>
          <p:cNvPr id="8" name="Content Placeholder 2">
            <a:extLst>
              <a:ext uri="{FF2B5EF4-FFF2-40B4-BE49-F238E27FC236}">
                <a16:creationId xmlns:a16="http://schemas.microsoft.com/office/drawing/2014/main" id="{1F83BE63-D88D-A523-08EF-EFB0C27C124C}"/>
              </a:ext>
            </a:extLst>
          </p:cNvPr>
          <p:cNvSpPr txBox="1">
            <a:spLocks/>
          </p:cNvSpPr>
          <p:nvPr/>
        </p:nvSpPr>
        <p:spPr>
          <a:xfrm>
            <a:off x="926709" y="2310939"/>
            <a:ext cx="4592942" cy="1575262"/>
          </a:xfrm>
          <a:prstGeom prst="rect">
            <a:avLst/>
          </a:prstGeom>
          <a:solidFill>
            <a:srgbClr val="3C539A"/>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B2A9"/>
              </a:buClr>
              <a:buSzTx/>
              <a:buFont typeface="Arial" panose="020B0604020202020204" pitchFamily="34" charset="0"/>
              <a:buNone/>
              <a:tabLst/>
              <a:defRPr/>
            </a:pPr>
            <a:r>
              <a:rPr lang="en-US" sz="4000" dirty="0">
                <a:solidFill>
                  <a:srgbClr val="FFFFFF"/>
                </a:solidFill>
                <a:latin typeface="Arial Black" panose="020B0A04020102020204" pitchFamily="34" charset="0"/>
              </a:rPr>
              <a:t>Nearly 4 in 10</a:t>
            </a:r>
            <a:r>
              <a:rPr kumimoji="0" lang="en-US"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 </a:t>
            </a:r>
          </a:p>
          <a:p>
            <a:pPr marL="0" marR="0" lvl="0" indent="0" algn="ctr" defTabSz="914400" rtl="0" eaLnBrk="1" fontAlgn="auto" latinLnBrk="0" hangingPunct="1">
              <a:lnSpc>
                <a:spcPct val="90000"/>
              </a:lnSpc>
              <a:spcBef>
                <a:spcPts val="1000"/>
              </a:spcBef>
              <a:spcAft>
                <a:spcPts val="0"/>
              </a:spcAft>
              <a:buClr>
                <a:srgbClr val="00B2A9"/>
              </a:buClr>
              <a:buSzTx/>
              <a:buFont typeface="Arial" panose="020B0604020202020204" pitchFamily="34" charset="0"/>
              <a:buNone/>
              <a:tabLst/>
              <a:defRPr/>
            </a:pPr>
            <a:r>
              <a:rPr kumimoji="0" lang="en-US" sz="15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workers reported living paycheck to paycheck (Guardian Benefits Optimization 2023)</a:t>
            </a:r>
            <a:endParaRPr kumimoji="0" lang="en-US" sz="2800" b="0" i="0" u="none" strike="noStrike" kern="1200" cap="none" spc="0" normalizeH="0" baseline="0" noProof="0" dirty="0">
              <a:ln>
                <a:noFill/>
              </a:ln>
              <a:solidFill>
                <a:srgbClr val="636669"/>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03783C20-FEBD-DBB1-B8D3-5F42C8D9AA06}"/>
              </a:ext>
            </a:extLst>
          </p:cNvPr>
          <p:cNvSpPr txBox="1"/>
          <p:nvPr/>
        </p:nvSpPr>
        <p:spPr>
          <a:xfrm>
            <a:off x="926708" y="4303393"/>
            <a:ext cx="4592942" cy="1254483"/>
          </a:xfrm>
          <a:prstGeom prst="rect">
            <a:avLst/>
          </a:prstGeom>
          <a:solidFill>
            <a:srgbClr val="3C539A"/>
          </a:solidFill>
        </p:spPr>
        <p:txBody>
          <a:bodyPr wrap="square">
            <a:noAutofit/>
          </a:bodyPr>
          <a:lstStyle/>
          <a:p>
            <a:pPr algn="ctr" fontAlgn="auto">
              <a:spcBef>
                <a:spcPts val="0"/>
              </a:spcBef>
              <a:spcAft>
                <a:spcPts val="0"/>
              </a:spcAft>
            </a:pPr>
            <a:r>
              <a:rPr lang="en-US" sz="4000" dirty="0">
                <a:solidFill>
                  <a:srgbClr val="FFFFFF"/>
                </a:solidFill>
                <a:latin typeface="Arial Black" panose="020B0A04020102020204" pitchFamily="34" charset="0"/>
                <a:ea typeface="+mn-ea"/>
                <a:cs typeface="+mn-cs"/>
              </a:rPr>
              <a:t>$1,669</a:t>
            </a:r>
          </a:p>
          <a:p>
            <a:pPr algn="ctr" fontAlgn="auto">
              <a:spcBef>
                <a:spcPts val="0"/>
              </a:spcBef>
              <a:spcAft>
                <a:spcPts val="0"/>
              </a:spcAft>
            </a:pPr>
            <a:r>
              <a:rPr lang="en-US" sz="1500" dirty="0">
                <a:solidFill>
                  <a:srgbClr val="FFFFFF"/>
                </a:solidFill>
                <a:latin typeface="Century Gothic" panose="020B0502020202020204" pitchFamily="34" charset="0"/>
                <a:ea typeface="+mn-ea"/>
                <a:cs typeface="+mn-cs"/>
              </a:rPr>
              <a:t>Average in-network employee only deductible in 2018 (KFF;2021)</a:t>
            </a:r>
          </a:p>
        </p:txBody>
      </p:sp>
      <p:graphicFrame>
        <p:nvGraphicFramePr>
          <p:cNvPr id="10" name="Table 9">
            <a:extLst>
              <a:ext uri="{FF2B5EF4-FFF2-40B4-BE49-F238E27FC236}">
                <a16:creationId xmlns:a16="http://schemas.microsoft.com/office/drawing/2014/main" id="{39CA5B41-BAA4-9A83-87E8-B2183A3483D2}"/>
              </a:ext>
            </a:extLst>
          </p:cNvPr>
          <p:cNvGraphicFramePr>
            <a:graphicFrameLocks noGrp="1"/>
          </p:cNvGraphicFramePr>
          <p:nvPr>
            <p:extLst>
              <p:ext uri="{D42A27DB-BD31-4B8C-83A1-F6EECF244321}">
                <p14:modId xmlns:p14="http://schemas.microsoft.com/office/powerpoint/2010/main" val="1012248999"/>
              </p:ext>
            </p:extLst>
          </p:nvPr>
        </p:nvGraphicFramePr>
        <p:xfrm>
          <a:off x="6091803" y="1775146"/>
          <a:ext cx="4808520" cy="4222110"/>
        </p:xfrm>
        <a:graphic>
          <a:graphicData uri="http://schemas.openxmlformats.org/drawingml/2006/table">
            <a:tbl>
              <a:tblPr firstRow="1" bandRow="1"/>
              <a:tblGrid>
                <a:gridCol w="801419">
                  <a:extLst>
                    <a:ext uri="{9D8B030D-6E8A-4147-A177-3AD203B41FA5}">
                      <a16:colId xmlns:a16="http://schemas.microsoft.com/office/drawing/2014/main" val="20000"/>
                    </a:ext>
                  </a:extLst>
                </a:gridCol>
                <a:gridCol w="4007101">
                  <a:extLst>
                    <a:ext uri="{9D8B030D-6E8A-4147-A177-3AD203B41FA5}">
                      <a16:colId xmlns:a16="http://schemas.microsoft.com/office/drawing/2014/main" val="20001"/>
                    </a:ext>
                  </a:extLst>
                </a:gridCol>
              </a:tblGrid>
              <a:tr h="1159932">
                <a:tc gridSpan="2">
                  <a:txBody>
                    <a:bodyPr/>
                    <a:lstStyle>
                      <a:lvl1pPr marL="0" algn="l" defTabSz="457162" rtl="0" eaLnBrk="1" latinLnBrk="0" hangingPunct="1">
                        <a:defRPr sz="1800" b="1" kern="1200">
                          <a:solidFill>
                            <a:schemeClr val="lt1"/>
                          </a:solidFill>
                          <a:latin typeface="Century Gothic"/>
                        </a:defRPr>
                      </a:lvl1pPr>
                      <a:lvl2pPr marL="457162" algn="l" defTabSz="457162" rtl="0" eaLnBrk="1" latinLnBrk="0" hangingPunct="1">
                        <a:defRPr sz="1800" b="1" kern="1200">
                          <a:solidFill>
                            <a:schemeClr val="lt1"/>
                          </a:solidFill>
                          <a:latin typeface="Century Gothic"/>
                        </a:defRPr>
                      </a:lvl2pPr>
                      <a:lvl3pPr marL="914323" algn="l" defTabSz="457162" rtl="0" eaLnBrk="1" latinLnBrk="0" hangingPunct="1">
                        <a:defRPr sz="1800" b="1" kern="1200">
                          <a:solidFill>
                            <a:schemeClr val="lt1"/>
                          </a:solidFill>
                          <a:latin typeface="Century Gothic"/>
                        </a:defRPr>
                      </a:lvl3pPr>
                      <a:lvl4pPr marL="1371485" algn="l" defTabSz="457162" rtl="0" eaLnBrk="1" latinLnBrk="0" hangingPunct="1">
                        <a:defRPr sz="1800" b="1" kern="1200">
                          <a:solidFill>
                            <a:schemeClr val="lt1"/>
                          </a:solidFill>
                          <a:latin typeface="Century Gothic"/>
                        </a:defRPr>
                      </a:lvl4pPr>
                      <a:lvl5pPr marL="1828647" algn="l" defTabSz="457162" rtl="0" eaLnBrk="1" latinLnBrk="0" hangingPunct="1">
                        <a:defRPr sz="1800" b="1" kern="1200">
                          <a:solidFill>
                            <a:schemeClr val="lt1"/>
                          </a:solidFill>
                          <a:latin typeface="Century Gothic"/>
                        </a:defRPr>
                      </a:lvl5pPr>
                      <a:lvl6pPr marL="2285808" algn="l" defTabSz="457162" rtl="0" eaLnBrk="1" latinLnBrk="0" hangingPunct="1">
                        <a:defRPr sz="1800" b="1" kern="1200">
                          <a:solidFill>
                            <a:schemeClr val="lt1"/>
                          </a:solidFill>
                          <a:latin typeface="Century Gothic"/>
                        </a:defRPr>
                      </a:lvl6pPr>
                      <a:lvl7pPr marL="2742970" algn="l" defTabSz="457162" rtl="0" eaLnBrk="1" latinLnBrk="0" hangingPunct="1">
                        <a:defRPr sz="1800" b="1" kern="1200">
                          <a:solidFill>
                            <a:schemeClr val="lt1"/>
                          </a:solidFill>
                          <a:latin typeface="Century Gothic"/>
                        </a:defRPr>
                      </a:lvl7pPr>
                      <a:lvl8pPr marL="3200132" algn="l" defTabSz="457162" rtl="0" eaLnBrk="1" latinLnBrk="0" hangingPunct="1">
                        <a:defRPr sz="1800" b="1" kern="1200">
                          <a:solidFill>
                            <a:schemeClr val="lt1"/>
                          </a:solidFill>
                          <a:latin typeface="Century Gothic"/>
                        </a:defRPr>
                      </a:lvl8pPr>
                      <a:lvl9pPr marL="3657294" algn="l" defTabSz="457162" rtl="0" eaLnBrk="1" latinLnBrk="0" hangingPunct="1">
                        <a:defRPr sz="1800" b="1" kern="1200">
                          <a:solidFill>
                            <a:schemeClr val="lt1"/>
                          </a:solidFill>
                          <a:latin typeface="Century Gothic"/>
                        </a:defRPr>
                      </a:lvl9pPr>
                    </a:lstStyle>
                    <a:p>
                      <a:pPr algn="ctr"/>
                      <a:r>
                        <a:rPr lang="en-US" sz="1400" b="1" dirty="0">
                          <a:solidFill>
                            <a:schemeClr val="bg2"/>
                          </a:solidFill>
                        </a:rPr>
                        <a:t>Claim Example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Employee (age 45)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$30,000 Policy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Annual premium: $372.12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Premium for 3 years - $1,116.36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3C539A"/>
                    </a:solidFill>
                  </a:tcPr>
                </a:tc>
                <a:tc hMerge="1">
                  <a:txBody>
                    <a:bodyPr/>
                    <a:lstStyle/>
                    <a:p>
                      <a:pPr algn="ctr"/>
                      <a:endParaRPr lang="en-US" sz="1200" dirty="0"/>
                    </a:p>
                  </a:txBody>
                  <a:tcPr anchor="ctr"/>
                </a:tc>
                <a:extLst>
                  <a:ext uri="{0D108BD9-81ED-4DB2-BD59-A6C34878D82A}">
                    <a16:rowId xmlns:a16="http://schemas.microsoft.com/office/drawing/2014/main" val="10000"/>
                  </a:ext>
                </a:extLst>
              </a:tr>
              <a:tr h="314971">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4652"/>
                          </a:solidFill>
                        </a:rPr>
                        <a:t>Year</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4652"/>
                          </a:solidFill>
                        </a:rPr>
                        <a:t>Benefit</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0002"/>
                  </a:ext>
                </a:extLst>
              </a:tr>
              <a:tr h="824162">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4652"/>
                          </a:solidFill>
                        </a:rPr>
                        <a:t>1</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Human Coronavirus – Hospitalized for 10+ Days</a:t>
                      </a:r>
                      <a:endParaRPr lang="en-US" sz="1200" baseline="0" dirty="0">
                        <a:solidFill>
                          <a:srgbClr val="3C4652"/>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3C4652"/>
                          </a:solidFill>
                        </a:rPr>
                        <a:t>$7,500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41015">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3C4652"/>
                          </a:solidFill>
                        </a:rPr>
                        <a:t>2</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solidFill>
                            <a:srgbClr val="3C4652"/>
                          </a:solidFill>
                        </a:rPr>
                        <a:t>Health Screening Benefit</a:t>
                      </a:r>
                    </a:p>
                    <a:p>
                      <a:pPr algn="ctr"/>
                      <a:r>
                        <a:rPr lang="en-US" sz="1200" dirty="0">
                          <a:solidFill>
                            <a:srgbClr val="3C4652"/>
                          </a:solidFill>
                        </a:rPr>
                        <a:t>$50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0005"/>
                  </a:ext>
                </a:extLst>
              </a:tr>
              <a:tr h="6410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3C4652"/>
                          </a:solidFill>
                        </a:rPr>
                        <a:t>3</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162" rtl="0" eaLnBrk="1" latinLnBrk="0" hangingPunct="1"/>
                      <a:r>
                        <a:rPr lang="en-US" sz="1200" kern="1200" dirty="0">
                          <a:solidFill>
                            <a:srgbClr val="3C4652"/>
                          </a:solidFill>
                          <a:latin typeface="Century Gothic"/>
                          <a:ea typeface="+mn-ea"/>
                          <a:cs typeface="+mn-cs"/>
                        </a:rPr>
                        <a:t>Invasive Cancer</a:t>
                      </a:r>
                    </a:p>
                    <a:p>
                      <a:pPr marL="0" algn="ctr" defTabSz="457162" rtl="0" eaLnBrk="1" latinLnBrk="0" hangingPunct="1"/>
                      <a:r>
                        <a:rPr lang="en-US" sz="1200" kern="1200" dirty="0">
                          <a:solidFill>
                            <a:srgbClr val="3C4652"/>
                          </a:solidFill>
                          <a:latin typeface="Century Gothic"/>
                          <a:ea typeface="+mn-ea"/>
                          <a:cs typeface="+mn-cs"/>
                        </a:rPr>
                        <a:t>$30,000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261070"/>
                  </a:ext>
                </a:extLst>
              </a:tr>
              <a:tr h="6410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3C4652"/>
                        </a:solidFill>
                      </a:endParaRP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1200" b="1" kern="1200" dirty="0">
                          <a:solidFill>
                            <a:srgbClr val="3C539A"/>
                          </a:solidFill>
                        </a:rPr>
                        <a:t>Total Benefit:</a:t>
                      </a:r>
                      <a:r>
                        <a:rPr lang="en-US" sz="1200" b="1" kern="1200" baseline="0" dirty="0">
                          <a:solidFill>
                            <a:srgbClr val="3C539A"/>
                          </a:solidFill>
                        </a:rPr>
                        <a:t> </a:t>
                      </a:r>
                      <a:r>
                        <a:rPr lang="en-US" sz="1200" b="1" kern="1200" dirty="0">
                          <a:solidFill>
                            <a:srgbClr val="3C539A"/>
                          </a:solidFill>
                        </a:rPr>
                        <a:t>$37,550</a:t>
                      </a:r>
                      <a:endParaRPr lang="en-US" sz="1200" b="1" kern="1200" dirty="0">
                        <a:solidFill>
                          <a:srgbClr val="3C539A"/>
                        </a:solidFill>
                        <a:latin typeface="+mn-lt"/>
                        <a:ea typeface="+mn-ea"/>
                        <a:cs typeface="+mn-cs"/>
                      </a:endParaRP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4129659906"/>
                  </a:ext>
                </a:extLst>
              </a:tr>
            </a:tbl>
          </a:graphicData>
        </a:graphic>
      </p:graphicFrame>
    </p:spTree>
    <p:extLst>
      <p:ext uri="{BB962C8B-B14F-4D97-AF65-F5344CB8AC3E}">
        <p14:creationId xmlns:p14="http://schemas.microsoft.com/office/powerpoint/2010/main" val="2272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Hospital Indemnity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7" y="1501651"/>
            <a:ext cx="4709021" cy="563472"/>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Benefit Summary and Monthly Rates </a:t>
            </a:r>
          </a:p>
          <a:p>
            <a:pPr marL="0" indent="0">
              <a:lnSpc>
                <a:spcPct val="100000"/>
              </a:lnSpc>
              <a:spcBef>
                <a:spcPts val="1200"/>
              </a:spcBef>
              <a:buNone/>
            </a:pPr>
            <a:r>
              <a:rPr lang="en-US" b="1" i="0" dirty="0">
                <a:solidFill>
                  <a:schemeClr val="tx1">
                    <a:lumMod val="75000"/>
                    <a:lumOff val="25000"/>
                  </a:schemeClr>
                </a:solidFill>
                <a:effectLst/>
                <a:latin typeface="Arial" panose="020B0604020202020204" pitchFamily="34" charset="0"/>
                <a:cs typeface="Arial" panose="020B0604020202020204" pitchFamily="34" charset="0"/>
              </a:rPr>
              <a:t>How it Works</a:t>
            </a:r>
            <a:endParaRPr lang="en-US" sz="1000" b="0" i="0" dirty="0">
              <a:solidFill>
                <a:schemeClr val="tx1">
                  <a:lumMod val="75000"/>
                  <a:lumOff val="25000"/>
                </a:schemeClr>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1B586B5-DE93-C288-D0DA-1DF44DD7B0CC}"/>
              </a:ext>
            </a:extLst>
          </p:cNvPr>
          <p:cNvGraphicFramePr>
            <a:graphicFrameLocks noGrp="1"/>
          </p:cNvGraphicFramePr>
          <p:nvPr>
            <p:extLst>
              <p:ext uri="{D42A27DB-BD31-4B8C-83A1-F6EECF244321}">
                <p14:modId xmlns:p14="http://schemas.microsoft.com/office/powerpoint/2010/main" val="3333647420"/>
              </p:ext>
            </p:extLst>
          </p:nvPr>
        </p:nvGraphicFramePr>
        <p:xfrm>
          <a:off x="5619404" y="1799404"/>
          <a:ext cx="6127728" cy="2904000"/>
        </p:xfrm>
        <a:graphic>
          <a:graphicData uri="http://schemas.openxmlformats.org/drawingml/2006/table">
            <a:tbl>
              <a:tblPr firstRow="1" bandRow="1">
                <a:tableStyleId>{5A111915-BE36-4E01-A7E5-04B1672EAD32}</a:tableStyleId>
              </a:tblPr>
              <a:tblGrid>
                <a:gridCol w="2945998">
                  <a:extLst>
                    <a:ext uri="{9D8B030D-6E8A-4147-A177-3AD203B41FA5}">
                      <a16:colId xmlns:a16="http://schemas.microsoft.com/office/drawing/2014/main" val="134283807"/>
                    </a:ext>
                  </a:extLst>
                </a:gridCol>
                <a:gridCol w="1590865">
                  <a:extLst>
                    <a:ext uri="{9D8B030D-6E8A-4147-A177-3AD203B41FA5}">
                      <a16:colId xmlns:a16="http://schemas.microsoft.com/office/drawing/2014/main" val="3441618157"/>
                    </a:ext>
                  </a:extLst>
                </a:gridCol>
                <a:gridCol w="1590865">
                  <a:extLst>
                    <a:ext uri="{9D8B030D-6E8A-4147-A177-3AD203B41FA5}">
                      <a16:colId xmlns:a16="http://schemas.microsoft.com/office/drawing/2014/main" val="3570235209"/>
                    </a:ext>
                  </a:extLst>
                </a:gridCol>
              </a:tblGrid>
              <a:tr h="421620">
                <a:tc>
                  <a:txBody>
                    <a:bodyPr/>
                    <a:lstStyle/>
                    <a:p>
                      <a:r>
                        <a:rPr lang="en-US" sz="1200" b="1" dirty="0">
                          <a:solidFill>
                            <a:schemeClr val="accent1"/>
                          </a:solidFill>
                          <a:latin typeface="Franklin Gothic Book" panose="020B0503020102020204" pitchFamily="34" charset="0"/>
                        </a:rPr>
                        <a:t>Provision</a:t>
                      </a:r>
                    </a:p>
                  </a:txBody>
                  <a:tcPr marL="66563" marR="66563" marT="19969" marB="1996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accent1"/>
                          </a:solidFill>
                          <a:latin typeface="Franklin Gothic Book" panose="020B0503020102020204" pitchFamily="34" charset="0"/>
                          <a:cs typeface="Arial" panose="020B0604020202020204" pitchFamily="34" charset="0"/>
                        </a:rPr>
                        <a:t>Aflac Low Plan</a:t>
                      </a:r>
                    </a:p>
                  </a:txBody>
                  <a:tcPr marL="66563" marR="66563" marT="5873" marB="5873"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accent1"/>
                          </a:solidFill>
                          <a:latin typeface="Franklin Gothic Book" panose="020B0503020102020204" pitchFamily="34" charset="0"/>
                          <a:cs typeface="Arial" panose="020B0604020202020204" pitchFamily="34" charset="0"/>
                        </a:rPr>
                        <a:t>Aflac High Plan</a:t>
                      </a:r>
                    </a:p>
                  </a:txBody>
                  <a:tcPr marL="66563" marR="66563" marT="5873" marB="5873"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819270">
                <a:tc>
                  <a:txBody>
                    <a:bodyPr/>
                    <a:lstStyle/>
                    <a:p>
                      <a:pPr algn="l" fontAlgn="t"/>
                      <a:r>
                        <a:rPr lang="en-US" sz="1200" b="1" u="none" strike="noStrike" dirty="0">
                          <a:solidFill>
                            <a:schemeClr val="tx1"/>
                          </a:solidFill>
                          <a:effectLst/>
                          <a:latin typeface="Franklin Gothic Book" panose="020B0503020102020204" pitchFamily="34" charset="0"/>
                        </a:rPr>
                        <a:t>Initial Hospital Admission </a:t>
                      </a:r>
                      <a:endParaRPr lang="en-US" sz="1200" b="1" u="none" strike="noStrike" dirty="0">
                        <a:solidFill>
                          <a:schemeClr val="tx1"/>
                        </a:solidFill>
                        <a:effectLst/>
                        <a:highlight>
                          <a:srgbClr val="FFFF00"/>
                        </a:highligh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$500</a:t>
                      </a:r>
                    </a:p>
                    <a:p>
                      <a:pPr algn="ctr" fontAlgn="b"/>
                      <a:r>
                        <a:rPr lang="en-US" sz="1200" b="0" i="0" u="none" strike="noStrike" dirty="0">
                          <a:solidFill>
                            <a:schemeClr val="tx2"/>
                          </a:solidFill>
                          <a:effectLst/>
                          <a:latin typeface="Franklin Gothic Book" panose="020B0503020102020204" pitchFamily="34" charset="0"/>
                        </a:rPr>
                        <a:t>Once per covered sickness or accident per calendar year</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$1,000</a:t>
                      </a:r>
                    </a:p>
                    <a:p>
                      <a:pPr algn="ctr" fontAlgn="b"/>
                      <a:r>
                        <a:rPr lang="en-US" sz="1200" b="0" i="0" u="none" strike="noStrike" dirty="0">
                          <a:solidFill>
                            <a:schemeClr val="tx2"/>
                          </a:solidFill>
                          <a:effectLst/>
                          <a:latin typeface="Franklin Gothic Book" panose="020B0503020102020204" pitchFamily="34" charset="0"/>
                        </a:rPr>
                        <a:t>Once per covered sickness or accident per calendar year</a:t>
                      </a:r>
                    </a:p>
                  </a:txBody>
                  <a:tcPr marL="66563" marR="66563" marT="6117"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350537">
                <a:tc>
                  <a:txBody>
                    <a:bodyPr/>
                    <a:lstStyle/>
                    <a:p>
                      <a:pPr algn="l" fontAlgn="t"/>
                      <a:r>
                        <a:rPr lang="en-US" sz="1200" b="1" u="none" strike="noStrike" dirty="0">
                          <a:solidFill>
                            <a:schemeClr val="tx1"/>
                          </a:solidFill>
                          <a:effectLst/>
                          <a:latin typeface="Franklin Gothic Book" panose="020B0503020102020204" pitchFamily="34" charset="0"/>
                        </a:rPr>
                        <a:t>Daily Hospital Confinement per day </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$100/ up to 180 days</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$150/ up to 180 days</a:t>
                      </a:r>
                    </a:p>
                  </a:txBody>
                  <a:tcPr marL="66563" marR="66563" marT="6117" marB="0"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350537">
                <a:tc>
                  <a:txBody>
                    <a:bodyPr/>
                    <a:lstStyle/>
                    <a:p>
                      <a:pPr algn="l" fontAlgn="t"/>
                      <a:r>
                        <a:rPr lang="en-US" sz="1200" b="1" u="none" strike="noStrike" dirty="0">
                          <a:solidFill>
                            <a:schemeClr val="tx1"/>
                          </a:solidFill>
                          <a:effectLst/>
                          <a:latin typeface="Franklin Gothic Book" panose="020B0503020102020204" pitchFamily="34" charset="0"/>
                        </a:rPr>
                        <a:t>Daily Hospital ICU Confinement per day</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Franklin Gothic Book" panose="020B0503020102020204" pitchFamily="34" charset="0"/>
                        </a:rPr>
                        <a:t>$200/ up to 30 days</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Franklin Gothic Book" panose="020B0503020102020204" pitchFamily="34" charset="0"/>
                        </a:rPr>
                        <a:t>$300/ up to 31 days</a:t>
                      </a:r>
                    </a:p>
                  </a:txBody>
                  <a:tcPr marL="66563" marR="66563" marT="6117" marB="0"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350537">
                <a:tc>
                  <a:txBody>
                    <a:bodyPr/>
                    <a:lstStyle/>
                    <a:p>
                      <a:pPr algn="l" fontAlgn="t"/>
                      <a:r>
                        <a:rPr lang="en-US" sz="1200" b="1" u="none" strike="noStrike" dirty="0">
                          <a:solidFill>
                            <a:schemeClr val="tx1"/>
                          </a:solidFill>
                          <a:effectLst/>
                          <a:latin typeface="Franklin Gothic Book" panose="020B0503020102020204" pitchFamily="34" charset="0"/>
                        </a:rPr>
                        <a:t>Intermediate</a:t>
                      </a:r>
                      <a:r>
                        <a:rPr lang="en-US" sz="1200" b="1" u="none" strike="noStrike" baseline="0" dirty="0">
                          <a:solidFill>
                            <a:schemeClr val="tx1"/>
                          </a:solidFill>
                          <a:effectLst/>
                          <a:latin typeface="Franklin Gothic Book" panose="020B0503020102020204" pitchFamily="34" charset="0"/>
                        </a:rPr>
                        <a:t> </a:t>
                      </a:r>
                      <a:r>
                        <a:rPr lang="en-US" sz="1200" b="1" u="none" strike="noStrike" dirty="0">
                          <a:solidFill>
                            <a:schemeClr val="tx1"/>
                          </a:solidFill>
                          <a:effectLst/>
                          <a:latin typeface="Franklin Gothic Book" panose="020B0503020102020204" pitchFamily="34" charset="0"/>
                        </a:rPr>
                        <a:t>IC Step-Down Unit</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Not Covered</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Franklin Gothic Book" panose="020B0503020102020204" pitchFamily="34" charset="0"/>
                        </a:rPr>
                        <a:t>$225/ up to 10 days</a:t>
                      </a:r>
                    </a:p>
                  </a:txBody>
                  <a:tcPr marL="66563" marR="66563" marT="6117" marB="0"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880319015"/>
                  </a:ext>
                </a:extLst>
              </a:tr>
              <a:tr h="375644">
                <a:tc>
                  <a:txBody>
                    <a:bodyPr/>
                    <a:lstStyle/>
                    <a:p>
                      <a:pPr algn="l" fontAlgn="t"/>
                      <a:r>
                        <a:rPr lang="en-US" sz="1200" b="1" u="none" strike="noStrike" dirty="0">
                          <a:solidFill>
                            <a:schemeClr val="tx1"/>
                          </a:solidFill>
                          <a:effectLst/>
                          <a:latin typeface="Franklin Gothic Book" panose="020B0503020102020204" pitchFamily="34" charset="0"/>
                        </a:rPr>
                        <a:t>Maternity / Pregnancy </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200" b="0" i="0" u="none" strike="noStrike" dirty="0">
                          <a:solidFill>
                            <a:schemeClr val="tx2"/>
                          </a:solidFill>
                          <a:effectLst/>
                          <a:latin typeface="Franklin Gothic Book" panose="020B0503020102020204" pitchFamily="34" charset="0"/>
                        </a:rPr>
                        <a:t>No exclusion</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1200" b="0" i="0" u="none" strike="noStrike" dirty="0">
                          <a:solidFill>
                            <a:schemeClr val="tx2"/>
                          </a:solidFill>
                          <a:effectLst/>
                          <a:latin typeface="Franklin Gothic Book" panose="020B0503020102020204" pitchFamily="34" charset="0"/>
                        </a:rPr>
                        <a:t>No exclusion</a:t>
                      </a:r>
                    </a:p>
                  </a:txBody>
                  <a:tcPr marL="66563" marR="66563" marT="6117" marB="0"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78653199"/>
                  </a:ext>
                </a:extLst>
              </a:tr>
              <a:tr h="235855">
                <a:tc>
                  <a:txBody>
                    <a:bodyPr/>
                    <a:lstStyle/>
                    <a:p>
                      <a:pPr algn="l" fontAlgn="t"/>
                      <a:r>
                        <a:rPr lang="en-US" sz="1200" b="1" u="none" strike="noStrike" dirty="0">
                          <a:solidFill>
                            <a:schemeClr val="tx1"/>
                          </a:solidFill>
                          <a:effectLst/>
                          <a:latin typeface="Franklin Gothic Book" panose="020B0503020102020204" pitchFamily="34" charset="0"/>
                        </a:rPr>
                        <a:t>Pre-Existing Limitation</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algn="ctr" fontAlgn="ctr"/>
                      <a:r>
                        <a:rPr lang="en-US" sz="1200" b="0" i="0" u="none" strike="noStrike" dirty="0">
                          <a:solidFill>
                            <a:schemeClr val="tx2"/>
                          </a:solidFill>
                          <a:effectLst/>
                          <a:latin typeface="Franklin Gothic Book" panose="020B0503020102020204" pitchFamily="34" charset="0"/>
                        </a:rPr>
                        <a:t>None</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algn="ctr" fontAlgn="ctr"/>
                      <a:r>
                        <a:rPr lang="en-US" sz="1200" b="0" i="0" u="none" strike="noStrike" dirty="0">
                          <a:solidFill>
                            <a:schemeClr val="tx2"/>
                          </a:solidFill>
                          <a:effectLst/>
                          <a:latin typeface="Franklin Gothic Book" panose="020B0503020102020204" pitchFamily="34" charset="0"/>
                        </a:rPr>
                        <a:t>None</a:t>
                      </a:r>
                    </a:p>
                  </a:txBody>
                  <a:tcPr marL="66563" marR="66563" marT="6117" marB="0"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val="1446605198"/>
                  </a:ext>
                </a:extLst>
              </a:tr>
            </a:tbl>
          </a:graphicData>
        </a:graphic>
      </p:graphicFrame>
      <p:graphicFrame>
        <p:nvGraphicFramePr>
          <p:cNvPr id="4" name="Table 3">
            <a:extLst>
              <a:ext uri="{FF2B5EF4-FFF2-40B4-BE49-F238E27FC236}">
                <a16:creationId xmlns:a16="http://schemas.microsoft.com/office/drawing/2014/main" id="{F0CFC528-4614-FBF7-1CFB-1140A752E862}"/>
              </a:ext>
            </a:extLst>
          </p:cNvPr>
          <p:cNvGraphicFramePr>
            <a:graphicFrameLocks noGrp="1"/>
          </p:cNvGraphicFramePr>
          <p:nvPr>
            <p:extLst>
              <p:ext uri="{D42A27DB-BD31-4B8C-83A1-F6EECF244321}">
                <p14:modId xmlns:p14="http://schemas.microsoft.com/office/powerpoint/2010/main" val="2006175308"/>
              </p:ext>
            </p:extLst>
          </p:nvPr>
        </p:nvGraphicFramePr>
        <p:xfrm>
          <a:off x="5619403" y="4874679"/>
          <a:ext cx="6127727" cy="1102173"/>
        </p:xfrm>
        <a:graphic>
          <a:graphicData uri="http://schemas.openxmlformats.org/drawingml/2006/table">
            <a:tbl>
              <a:tblPr firstRow="1" bandRow="1">
                <a:tableStyleId>{5A111915-BE36-4E01-A7E5-04B1672EAD32}</a:tableStyleId>
              </a:tblPr>
              <a:tblGrid>
                <a:gridCol w="2946001">
                  <a:extLst>
                    <a:ext uri="{9D8B030D-6E8A-4147-A177-3AD203B41FA5}">
                      <a16:colId xmlns:a16="http://schemas.microsoft.com/office/drawing/2014/main" val="134283807"/>
                    </a:ext>
                  </a:extLst>
                </a:gridCol>
                <a:gridCol w="1590863">
                  <a:extLst>
                    <a:ext uri="{9D8B030D-6E8A-4147-A177-3AD203B41FA5}">
                      <a16:colId xmlns:a16="http://schemas.microsoft.com/office/drawing/2014/main" val="1999404337"/>
                    </a:ext>
                  </a:extLst>
                </a:gridCol>
                <a:gridCol w="1590863">
                  <a:extLst>
                    <a:ext uri="{9D8B030D-6E8A-4147-A177-3AD203B41FA5}">
                      <a16:colId xmlns:a16="http://schemas.microsoft.com/office/drawing/2014/main" val="2168262659"/>
                    </a:ext>
                  </a:extLst>
                </a:gridCol>
              </a:tblGrid>
              <a:tr h="262521">
                <a:tc>
                  <a:txBody>
                    <a:bodyPr/>
                    <a:lstStyle/>
                    <a:p>
                      <a:r>
                        <a:rPr lang="en-US" sz="1200" b="1" dirty="0">
                          <a:solidFill>
                            <a:schemeClr val="accent1"/>
                          </a:solidFill>
                          <a:latin typeface="Franklin Gothic Book" panose="020B0503020102020204" pitchFamily="34" charset="0"/>
                        </a:rPr>
                        <a:t>Monthly Premium</a:t>
                      </a:r>
                    </a:p>
                  </a:txBody>
                  <a:tcPr marL="66563" marR="66563" marT="19969" marB="1996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accent1"/>
                          </a:solidFill>
                          <a:latin typeface="Franklin Gothic Book" panose="020B0503020102020204" pitchFamily="34" charset="0"/>
                          <a:cs typeface="Arial" panose="020B0604020202020204" pitchFamily="34" charset="0"/>
                        </a:rPr>
                        <a:t>Aflac Low Plan</a:t>
                      </a:r>
                    </a:p>
                  </a:txBody>
                  <a:tcPr marL="66563" marR="66563" marT="5873" marB="587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accent1"/>
                          </a:solidFill>
                          <a:latin typeface="Franklin Gothic Book" panose="020B0503020102020204" pitchFamily="34" charset="0"/>
                          <a:cs typeface="Arial" panose="020B0604020202020204" pitchFamily="34" charset="0"/>
                        </a:rPr>
                        <a:t>Aflac High Plan</a:t>
                      </a:r>
                    </a:p>
                  </a:txBody>
                  <a:tcPr marL="66563" marR="66563" marT="5873" marB="58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209913">
                <a:tc>
                  <a:txBody>
                    <a:bodyPr/>
                    <a:lstStyle/>
                    <a:p>
                      <a:pPr algn="l" fontAlgn="t"/>
                      <a:r>
                        <a:rPr lang="en-US" sz="1200" b="1" u="none" strike="noStrike" dirty="0">
                          <a:solidFill>
                            <a:schemeClr val="tx1"/>
                          </a:solidFill>
                          <a:effectLst/>
                          <a:latin typeface="Franklin Gothic Book" panose="020B0503020102020204" pitchFamily="34" charset="0"/>
                        </a:rPr>
                        <a:t>Employee</a:t>
                      </a:r>
                      <a:endParaRPr lang="en-US" sz="1200" b="1" i="0" u="none" strike="noStrike" dirty="0">
                        <a:solidFill>
                          <a:schemeClr val="tx1"/>
                        </a:solidFill>
                        <a:effectLst/>
                        <a:latin typeface="Franklin Gothic Book" panose="020B0503020102020204" pitchFamily="34" charset="0"/>
                      </a:endParaRP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$8.19</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$14.42</a:t>
                      </a:r>
                    </a:p>
                  </a:txBody>
                  <a:tcPr marL="66563" marR="66563" marT="61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209913">
                <a:tc>
                  <a:txBody>
                    <a:bodyPr/>
                    <a:lstStyle/>
                    <a:p>
                      <a:pPr algn="l" fontAlgn="t"/>
                      <a:r>
                        <a:rPr lang="en-US" sz="1200" b="1" u="none" strike="noStrike" kern="1200" dirty="0">
                          <a:solidFill>
                            <a:schemeClr val="tx1"/>
                          </a:solidFill>
                          <a:effectLst/>
                          <a:latin typeface="Franklin Gothic Book" panose="020B0503020102020204" pitchFamily="34" charset="0"/>
                          <a:ea typeface="+mn-ea"/>
                          <a:cs typeface="+mn-cs"/>
                        </a:rPr>
                        <a:t>Employee and Spouse</a:t>
                      </a: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$16.36</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$28.88</a:t>
                      </a:r>
                    </a:p>
                  </a:txBody>
                  <a:tcPr marL="66563" marR="66563" marT="61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209913">
                <a:tc>
                  <a:txBody>
                    <a:bodyPr/>
                    <a:lstStyle/>
                    <a:p>
                      <a:pPr algn="l" fontAlgn="t"/>
                      <a:r>
                        <a:rPr lang="en-US" sz="1200" b="1" u="none" strike="noStrike" kern="1200" dirty="0">
                          <a:solidFill>
                            <a:schemeClr val="tx1"/>
                          </a:solidFill>
                          <a:effectLst/>
                          <a:latin typeface="Franklin Gothic Book" panose="020B0503020102020204" pitchFamily="34" charset="0"/>
                          <a:ea typeface="+mn-ea"/>
                          <a:cs typeface="+mn-cs"/>
                        </a:rPr>
                        <a:t>Employee and Child(ren)</a:t>
                      </a: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$13.24</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$23.14</a:t>
                      </a:r>
                    </a:p>
                  </a:txBody>
                  <a:tcPr marL="66563" marR="66563" marT="61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209913">
                <a:tc>
                  <a:txBody>
                    <a:bodyPr/>
                    <a:lstStyle/>
                    <a:p>
                      <a:pPr algn="l" fontAlgn="t"/>
                      <a:r>
                        <a:rPr lang="en-US" sz="1200" b="1" u="none" strike="noStrike" kern="1200" dirty="0">
                          <a:solidFill>
                            <a:schemeClr val="tx1"/>
                          </a:solidFill>
                          <a:effectLst/>
                          <a:latin typeface="Franklin Gothic Book" panose="020B0503020102020204" pitchFamily="34" charset="0"/>
                          <a:ea typeface="+mn-ea"/>
                          <a:cs typeface="+mn-cs"/>
                        </a:rPr>
                        <a:t>Family</a:t>
                      </a:r>
                    </a:p>
                  </a:txBody>
                  <a:tcPr marL="66563" marR="66563" marT="489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$21.41</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algn="ctr" defTabSz="457200" rtl="0" eaLnBrk="1" fontAlgn="b" latinLnBrk="0" hangingPunct="1"/>
                      <a:r>
                        <a:rPr lang="en-US" sz="1200" b="0" i="0" u="none" strike="noStrike" kern="1200" dirty="0">
                          <a:solidFill>
                            <a:schemeClr val="tx1"/>
                          </a:solidFill>
                          <a:effectLst/>
                          <a:latin typeface="Franklin Gothic Book" panose="020B0503020102020204" pitchFamily="34" charset="0"/>
                          <a:ea typeface="+mn-ea"/>
                          <a:cs typeface="Calibri" panose="020F0502020204030204" pitchFamily="34" charset="0"/>
                        </a:rPr>
                        <a:t>$37.60</a:t>
                      </a:r>
                    </a:p>
                  </a:txBody>
                  <a:tcPr marL="66563" marR="66563" marT="611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val="1637428979"/>
                  </a:ext>
                </a:extLst>
              </a:tr>
            </a:tbl>
          </a:graphicData>
        </a:graphic>
      </p:graphicFrame>
      <p:sp>
        <p:nvSpPr>
          <p:cNvPr id="5" name="Text Placeholder 5">
            <a:extLst>
              <a:ext uri="{FF2B5EF4-FFF2-40B4-BE49-F238E27FC236}">
                <a16:creationId xmlns:a16="http://schemas.microsoft.com/office/drawing/2014/main" id="{52C9CADE-570B-4C0D-B0DF-A28E1900B528}"/>
              </a:ext>
            </a:extLst>
          </p:cNvPr>
          <p:cNvSpPr txBox="1">
            <a:spLocks/>
          </p:cNvSpPr>
          <p:nvPr/>
        </p:nvSpPr>
        <p:spPr>
          <a:xfrm>
            <a:off x="561248" y="2390676"/>
            <a:ext cx="3994128" cy="563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dirty="0">
                <a:solidFill>
                  <a:schemeClr val="tx1">
                    <a:lumMod val="75000"/>
                    <a:lumOff val="25000"/>
                  </a:schemeClr>
                </a:solidFill>
              </a:rPr>
              <a:t>Hospital Indemnity provides a cash benefit when an employee or covered dependent is admitted to the hospital due to sickness or injury.</a:t>
            </a:r>
          </a:p>
          <a:p>
            <a:pPr marL="285750" indent="-285750">
              <a:lnSpc>
                <a:spcPct val="100000"/>
              </a:lnSpc>
              <a:spcBef>
                <a:spcPts val="600"/>
              </a:spcBef>
            </a:pPr>
            <a:r>
              <a:rPr lang="en-US" sz="1200" dirty="0">
                <a:solidFill>
                  <a:schemeClr val="tx1">
                    <a:lumMod val="75000"/>
                    <a:lumOff val="25000"/>
                  </a:schemeClr>
                </a:solidFill>
              </a:rPr>
              <a:t>Payments are in addition to “regular” medical insurance; the benefit payment can be used for any purpose (does not need to be applied directly to medical bills).</a:t>
            </a:r>
          </a:p>
          <a:p>
            <a:pPr marL="285750" indent="-285750">
              <a:lnSpc>
                <a:spcPct val="100000"/>
              </a:lnSpc>
              <a:spcBef>
                <a:spcPts val="600"/>
              </a:spcBef>
            </a:pPr>
            <a:r>
              <a:rPr lang="en-US" sz="1200" dirty="0">
                <a:solidFill>
                  <a:schemeClr val="tx1">
                    <a:lumMod val="75000"/>
                    <a:lumOff val="25000"/>
                  </a:schemeClr>
                </a:solidFill>
              </a:rPr>
              <a:t>Rates are based on the plan option and coverage tier selected. </a:t>
            </a:r>
          </a:p>
          <a:p>
            <a:pPr marL="285750" indent="-285750">
              <a:lnSpc>
                <a:spcPct val="100000"/>
              </a:lnSpc>
              <a:spcBef>
                <a:spcPts val="600"/>
              </a:spcBef>
            </a:pPr>
            <a:r>
              <a:rPr lang="en-US" sz="1200" dirty="0">
                <a:solidFill>
                  <a:schemeClr val="tx1">
                    <a:lumMod val="75000"/>
                    <a:lumOff val="25000"/>
                  </a:schemeClr>
                </a:solidFill>
              </a:rPr>
              <a:t>There are two plan options to choose between. </a:t>
            </a:r>
          </a:p>
          <a:p>
            <a:pPr marL="285750" indent="-285750">
              <a:lnSpc>
                <a:spcPct val="100000"/>
              </a:lnSpc>
              <a:spcBef>
                <a:spcPts val="600"/>
              </a:spcBef>
            </a:pPr>
            <a:r>
              <a:rPr lang="en-US" sz="1200" dirty="0">
                <a:solidFill>
                  <a:schemeClr val="tx1">
                    <a:lumMod val="75000"/>
                    <a:lumOff val="25000"/>
                  </a:schemeClr>
                </a:solidFill>
              </a:rPr>
              <a:t>No health questions are required. </a:t>
            </a:r>
          </a:p>
          <a:p>
            <a:pPr marL="285750" indent="-285750">
              <a:lnSpc>
                <a:spcPct val="100000"/>
              </a:lnSpc>
              <a:spcBef>
                <a:spcPts val="600"/>
              </a:spcBef>
            </a:pPr>
            <a:r>
              <a:rPr lang="en-US" sz="1200" dirty="0">
                <a:solidFill>
                  <a:schemeClr val="tx1">
                    <a:lumMod val="75000"/>
                    <a:lumOff val="25000"/>
                  </a:schemeClr>
                </a:solidFill>
              </a:rPr>
              <a:t>There is no pre-existing condition limitation (including for maternity/pregnancy), benefit reduction, or waiting period.  </a:t>
            </a:r>
          </a:p>
          <a:p>
            <a:pPr marL="285750" indent="-285750">
              <a:lnSpc>
                <a:spcPct val="100000"/>
              </a:lnSpc>
              <a:spcBef>
                <a:spcPts val="600"/>
              </a:spcBef>
            </a:pPr>
            <a:r>
              <a:rPr lang="en-US" sz="1200" dirty="0">
                <a:solidFill>
                  <a:schemeClr val="tx1">
                    <a:lumMod val="75000"/>
                    <a:lumOff val="25000"/>
                  </a:schemeClr>
                </a:solidFill>
              </a:rPr>
              <a:t>The plans are portable if you leave PrestigePEO. </a:t>
            </a:r>
          </a:p>
        </p:txBody>
      </p:sp>
    </p:spTree>
    <p:extLst>
      <p:ext uri="{BB962C8B-B14F-4D97-AF65-F5344CB8AC3E}">
        <p14:creationId xmlns:p14="http://schemas.microsoft.com/office/powerpoint/2010/main" val="79585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Hospital Indemnity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3134691" cy="563472"/>
          </a:xfrm>
        </p:spPr>
        <p:txBody>
          <a:bodyPr/>
          <a:lstStyle/>
          <a:p>
            <a:pPr marL="0" indent="0">
              <a:buNone/>
            </a:pPr>
            <a:r>
              <a:rPr lang="en-US" b="1" dirty="0">
                <a:solidFill>
                  <a:schemeClr val="tx1">
                    <a:lumMod val="75000"/>
                    <a:lumOff val="25000"/>
                  </a:schemeClr>
                </a:solidFill>
              </a:rPr>
              <a:t>Claims Example</a:t>
            </a:r>
          </a:p>
        </p:txBody>
      </p:sp>
      <p:sp>
        <p:nvSpPr>
          <p:cNvPr id="2" name="TextBox 1">
            <a:extLst>
              <a:ext uri="{FF2B5EF4-FFF2-40B4-BE49-F238E27FC236}">
                <a16:creationId xmlns:a16="http://schemas.microsoft.com/office/drawing/2014/main" id="{923EE063-BAF4-FB50-B52C-CF2C782D95E2}"/>
              </a:ext>
            </a:extLst>
          </p:cNvPr>
          <p:cNvSpPr txBox="1"/>
          <p:nvPr/>
        </p:nvSpPr>
        <p:spPr>
          <a:xfrm>
            <a:off x="1109134" y="1963787"/>
            <a:ext cx="4759649" cy="1354217"/>
          </a:xfrm>
          <a:prstGeom prst="rect">
            <a:avLst/>
          </a:prstGeom>
          <a:solidFill>
            <a:srgbClr val="3C539A"/>
          </a:solidFill>
        </p:spPr>
        <p:txBody>
          <a:bodyPr wrap="square">
            <a:spAutoFit/>
          </a:bodyPr>
          <a:lstStyle/>
          <a:p>
            <a:pPr algn="ctr" fontAlgn="auto">
              <a:spcBef>
                <a:spcPts val="0"/>
              </a:spcBef>
              <a:spcAft>
                <a:spcPts val="0"/>
              </a:spcAft>
            </a:pPr>
            <a:r>
              <a:rPr lang="en-US" sz="4000" b="1" dirty="0">
                <a:solidFill>
                  <a:srgbClr val="FFFFFF"/>
                </a:solidFill>
                <a:latin typeface="Arial Black" panose="020B0A04020102020204" pitchFamily="34" charset="0"/>
                <a:ea typeface="+mn-ea"/>
                <a:cs typeface="+mn-cs"/>
              </a:rPr>
              <a:t>24% </a:t>
            </a:r>
          </a:p>
          <a:p>
            <a:pPr algn="ctr" fontAlgn="auto">
              <a:spcBef>
                <a:spcPts val="0"/>
              </a:spcBef>
              <a:spcAft>
                <a:spcPts val="0"/>
              </a:spcAft>
            </a:pPr>
            <a:r>
              <a:rPr lang="en-US" sz="1400" dirty="0">
                <a:solidFill>
                  <a:srgbClr val="FFFFFF"/>
                </a:solidFill>
                <a:latin typeface="Century Gothic"/>
                <a:ea typeface="+mn-ea"/>
                <a:cs typeface="+mn-cs"/>
              </a:rPr>
              <a:t>of workers are considered at high risk of serious illness if they get infected by the novel coronavirus (KFF; Jun 15, 2020) </a:t>
            </a:r>
          </a:p>
        </p:txBody>
      </p:sp>
      <p:sp>
        <p:nvSpPr>
          <p:cNvPr id="4" name="TextBox 3">
            <a:extLst>
              <a:ext uri="{FF2B5EF4-FFF2-40B4-BE49-F238E27FC236}">
                <a16:creationId xmlns:a16="http://schemas.microsoft.com/office/drawing/2014/main" id="{B9854B5D-72F5-69D2-724A-D720464C8B26}"/>
              </a:ext>
            </a:extLst>
          </p:cNvPr>
          <p:cNvSpPr txBox="1"/>
          <p:nvPr/>
        </p:nvSpPr>
        <p:spPr>
          <a:xfrm>
            <a:off x="1109135" y="3539997"/>
            <a:ext cx="4759650" cy="1138773"/>
          </a:xfrm>
          <a:prstGeom prst="rect">
            <a:avLst/>
          </a:prstGeom>
          <a:solidFill>
            <a:srgbClr val="3C539A"/>
          </a:solidFill>
        </p:spPr>
        <p:txBody>
          <a:bodyPr wrap="square">
            <a:spAutoFit/>
          </a:bodyPr>
          <a:lstStyle/>
          <a:p>
            <a:pPr algn="ctr" fontAlgn="auto">
              <a:spcBef>
                <a:spcPts val="0"/>
              </a:spcBef>
              <a:spcAft>
                <a:spcPts val="0"/>
              </a:spcAft>
            </a:pPr>
            <a:r>
              <a:rPr lang="en-US" sz="4000" b="1" dirty="0">
                <a:solidFill>
                  <a:srgbClr val="FFFFFF"/>
                </a:solidFill>
                <a:latin typeface="Arial Black" panose="020B0A04020102020204" pitchFamily="34" charset="0"/>
                <a:ea typeface="+mn-ea"/>
                <a:cs typeface="+mn-cs"/>
              </a:rPr>
              <a:t>19%</a:t>
            </a:r>
          </a:p>
          <a:p>
            <a:pPr algn="ctr" fontAlgn="auto">
              <a:spcBef>
                <a:spcPts val="0"/>
              </a:spcBef>
              <a:spcAft>
                <a:spcPts val="0"/>
              </a:spcAft>
            </a:pPr>
            <a:r>
              <a:rPr lang="en-US" sz="1400" dirty="0">
                <a:solidFill>
                  <a:srgbClr val="FFFFFF"/>
                </a:solidFill>
                <a:latin typeface="Century Gothic"/>
                <a:ea typeface="+mn-ea"/>
                <a:cs typeface="+mn-cs"/>
              </a:rPr>
              <a:t>of COVID-19 cases in the US required hospitalization (CDC; June 30, 2020)</a:t>
            </a:r>
          </a:p>
        </p:txBody>
      </p:sp>
      <p:sp>
        <p:nvSpPr>
          <p:cNvPr id="5" name="TextBox 4">
            <a:extLst>
              <a:ext uri="{FF2B5EF4-FFF2-40B4-BE49-F238E27FC236}">
                <a16:creationId xmlns:a16="http://schemas.microsoft.com/office/drawing/2014/main" id="{D142746F-0B1A-24B2-B5E7-89EC0AC5E66A}"/>
              </a:ext>
            </a:extLst>
          </p:cNvPr>
          <p:cNvSpPr txBox="1"/>
          <p:nvPr/>
        </p:nvSpPr>
        <p:spPr>
          <a:xfrm>
            <a:off x="1109135" y="4871386"/>
            <a:ext cx="4759650" cy="1138773"/>
          </a:xfrm>
          <a:prstGeom prst="rect">
            <a:avLst/>
          </a:prstGeom>
          <a:solidFill>
            <a:srgbClr val="3C539A"/>
          </a:solidFill>
        </p:spPr>
        <p:txBody>
          <a:bodyPr wrap="square">
            <a:spAutoFit/>
          </a:bodyPr>
          <a:lstStyle/>
          <a:p>
            <a:pPr algn="ctr" fontAlgn="auto">
              <a:spcBef>
                <a:spcPts val="0"/>
              </a:spcBef>
              <a:spcAft>
                <a:spcPts val="0"/>
              </a:spcAft>
            </a:pPr>
            <a:r>
              <a:rPr lang="en-US" sz="4000" b="1" dirty="0">
                <a:solidFill>
                  <a:srgbClr val="FFFFFF"/>
                </a:solidFill>
                <a:latin typeface="Arial Black" panose="020B0A04020102020204" pitchFamily="34" charset="0"/>
                <a:ea typeface="+mn-ea"/>
                <a:cs typeface="+mn-cs"/>
              </a:rPr>
              <a:t>10 - 13 days</a:t>
            </a:r>
          </a:p>
          <a:p>
            <a:pPr algn="ctr" fontAlgn="auto">
              <a:spcBef>
                <a:spcPts val="0"/>
              </a:spcBef>
              <a:spcAft>
                <a:spcPts val="0"/>
              </a:spcAft>
            </a:pPr>
            <a:r>
              <a:rPr lang="en-US" sz="1400" dirty="0">
                <a:solidFill>
                  <a:srgbClr val="FFFFFF"/>
                </a:solidFill>
                <a:latin typeface="Century Gothic"/>
                <a:ea typeface="+mn-ea"/>
                <a:cs typeface="+mn-cs"/>
              </a:rPr>
              <a:t>median length of hospitalization for hospitalized Covid-19 cases (CDC; June 30, 2020) </a:t>
            </a:r>
          </a:p>
        </p:txBody>
      </p:sp>
      <p:graphicFrame>
        <p:nvGraphicFramePr>
          <p:cNvPr id="7" name="Table 6">
            <a:extLst>
              <a:ext uri="{FF2B5EF4-FFF2-40B4-BE49-F238E27FC236}">
                <a16:creationId xmlns:a16="http://schemas.microsoft.com/office/drawing/2014/main" id="{102A2DD9-6C49-7B60-AE5C-C60EBC9CF124}"/>
              </a:ext>
            </a:extLst>
          </p:cNvPr>
          <p:cNvGraphicFramePr>
            <a:graphicFrameLocks noGrp="1"/>
          </p:cNvGraphicFramePr>
          <p:nvPr>
            <p:extLst>
              <p:ext uri="{D42A27DB-BD31-4B8C-83A1-F6EECF244321}">
                <p14:modId xmlns:p14="http://schemas.microsoft.com/office/powerpoint/2010/main" val="4105406858"/>
              </p:ext>
            </p:extLst>
          </p:nvPr>
        </p:nvGraphicFramePr>
        <p:xfrm>
          <a:off x="6483926" y="1963787"/>
          <a:ext cx="5146825" cy="4046369"/>
        </p:xfrm>
        <a:graphic>
          <a:graphicData uri="http://schemas.openxmlformats.org/drawingml/2006/table">
            <a:tbl>
              <a:tblPr firstRow="1" bandRow="1"/>
              <a:tblGrid>
                <a:gridCol w="3337375">
                  <a:extLst>
                    <a:ext uri="{9D8B030D-6E8A-4147-A177-3AD203B41FA5}">
                      <a16:colId xmlns:a16="http://schemas.microsoft.com/office/drawing/2014/main" val="20000"/>
                    </a:ext>
                  </a:extLst>
                </a:gridCol>
                <a:gridCol w="1809450">
                  <a:extLst>
                    <a:ext uri="{9D8B030D-6E8A-4147-A177-3AD203B41FA5}">
                      <a16:colId xmlns:a16="http://schemas.microsoft.com/office/drawing/2014/main" val="800897369"/>
                    </a:ext>
                  </a:extLst>
                </a:gridCol>
              </a:tblGrid>
              <a:tr h="534696">
                <a:tc gridSpan="2">
                  <a:txBody>
                    <a:bodyPr/>
                    <a:lstStyle>
                      <a:lvl1pPr marL="0" algn="l" defTabSz="457162" rtl="0" eaLnBrk="1" latinLnBrk="0" hangingPunct="1">
                        <a:defRPr sz="1800" b="1" kern="1200">
                          <a:solidFill>
                            <a:schemeClr val="lt1"/>
                          </a:solidFill>
                          <a:latin typeface="Century Gothic"/>
                        </a:defRPr>
                      </a:lvl1pPr>
                      <a:lvl2pPr marL="457162" algn="l" defTabSz="457162" rtl="0" eaLnBrk="1" latinLnBrk="0" hangingPunct="1">
                        <a:defRPr sz="1800" b="1" kern="1200">
                          <a:solidFill>
                            <a:schemeClr val="lt1"/>
                          </a:solidFill>
                          <a:latin typeface="Century Gothic"/>
                        </a:defRPr>
                      </a:lvl2pPr>
                      <a:lvl3pPr marL="914323" algn="l" defTabSz="457162" rtl="0" eaLnBrk="1" latinLnBrk="0" hangingPunct="1">
                        <a:defRPr sz="1800" b="1" kern="1200">
                          <a:solidFill>
                            <a:schemeClr val="lt1"/>
                          </a:solidFill>
                          <a:latin typeface="Century Gothic"/>
                        </a:defRPr>
                      </a:lvl3pPr>
                      <a:lvl4pPr marL="1371485" algn="l" defTabSz="457162" rtl="0" eaLnBrk="1" latinLnBrk="0" hangingPunct="1">
                        <a:defRPr sz="1800" b="1" kern="1200">
                          <a:solidFill>
                            <a:schemeClr val="lt1"/>
                          </a:solidFill>
                          <a:latin typeface="Century Gothic"/>
                        </a:defRPr>
                      </a:lvl4pPr>
                      <a:lvl5pPr marL="1828647" algn="l" defTabSz="457162" rtl="0" eaLnBrk="1" latinLnBrk="0" hangingPunct="1">
                        <a:defRPr sz="1800" b="1" kern="1200">
                          <a:solidFill>
                            <a:schemeClr val="lt1"/>
                          </a:solidFill>
                          <a:latin typeface="Century Gothic"/>
                        </a:defRPr>
                      </a:lvl5pPr>
                      <a:lvl6pPr marL="2285808" algn="l" defTabSz="457162" rtl="0" eaLnBrk="1" latinLnBrk="0" hangingPunct="1">
                        <a:defRPr sz="1800" b="1" kern="1200">
                          <a:solidFill>
                            <a:schemeClr val="lt1"/>
                          </a:solidFill>
                          <a:latin typeface="Century Gothic"/>
                        </a:defRPr>
                      </a:lvl6pPr>
                      <a:lvl7pPr marL="2742970" algn="l" defTabSz="457162" rtl="0" eaLnBrk="1" latinLnBrk="0" hangingPunct="1">
                        <a:defRPr sz="1800" b="1" kern="1200">
                          <a:solidFill>
                            <a:schemeClr val="lt1"/>
                          </a:solidFill>
                          <a:latin typeface="Century Gothic"/>
                        </a:defRPr>
                      </a:lvl7pPr>
                      <a:lvl8pPr marL="3200132" algn="l" defTabSz="457162" rtl="0" eaLnBrk="1" latinLnBrk="0" hangingPunct="1">
                        <a:defRPr sz="1800" b="1" kern="1200">
                          <a:solidFill>
                            <a:schemeClr val="lt1"/>
                          </a:solidFill>
                          <a:latin typeface="Century Gothic"/>
                        </a:defRPr>
                      </a:lvl8pPr>
                      <a:lvl9pPr marL="3657294" algn="l" defTabSz="457162" rtl="0" eaLnBrk="1" latinLnBrk="0" hangingPunct="1">
                        <a:defRPr sz="1800" b="1" kern="1200">
                          <a:solidFill>
                            <a:schemeClr val="lt1"/>
                          </a:solidFill>
                          <a:latin typeface="Century Gothic"/>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solidFill>
                        </a:rPr>
                        <a:t>Claim Example – High Plan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Family Annual Premium: $451.20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solidFill>
                        <a:srgbClr val="636669"/>
                      </a:solidFill>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3C539A"/>
                    </a:solidFill>
                  </a:tcPr>
                </a:tc>
                <a:tc hMerge="1">
                  <a:txBody>
                    <a:bodyPr/>
                    <a:lstStyle/>
                    <a:p>
                      <a:pPr algn="ctr"/>
                      <a:endParaRPr lang="en-US" sz="1200" baseline="30000" dirty="0"/>
                    </a:p>
                  </a:txBody>
                  <a:tcPr anchor="ctr">
                    <a:lnB w="12700" cap="flat" cmpd="sng" algn="ctr">
                      <a:solidFill>
                        <a:schemeClr val="tx1"/>
                      </a:solidFill>
                      <a:prstDash val="solid"/>
                      <a:round/>
                      <a:headEnd type="none" w="med" len="med"/>
                      <a:tailEnd type="none" w="med" len="med"/>
                    </a:lnB>
                    <a:solidFill>
                      <a:srgbClr val="F4364B"/>
                    </a:solidFill>
                  </a:tcPr>
                </a:tc>
                <a:extLst>
                  <a:ext uri="{0D108BD9-81ED-4DB2-BD59-A6C34878D82A}">
                    <a16:rowId xmlns:a16="http://schemas.microsoft.com/office/drawing/2014/main" val="10000"/>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4652"/>
                          </a:solidFill>
                        </a:rPr>
                        <a:t>Treatment</a:t>
                      </a:r>
                      <a:r>
                        <a:rPr lang="en-US" sz="1200" b="1" baseline="0" dirty="0">
                          <a:solidFill>
                            <a:srgbClr val="3C4652"/>
                          </a:solidFill>
                        </a:rPr>
                        <a:t> </a:t>
                      </a:r>
                      <a:endParaRPr lang="en-US" sz="1200" b="1" dirty="0">
                        <a:solidFill>
                          <a:srgbClr val="3C4652"/>
                        </a:solidFill>
                      </a:endParaRP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4652"/>
                          </a:solidFill>
                        </a:rPr>
                        <a:t>Benefit</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0002"/>
                  </a:ext>
                </a:extLst>
              </a:tr>
              <a:tr h="293509">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3C539A"/>
                          </a:solidFill>
                          <a:latin typeface="+mn-lt"/>
                          <a:ea typeface="+mn-ea"/>
                          <a:cs typeface="+mn-cs"/>
                        </a:rPr>
                        <a:t>Employee Hospitalization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3C465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65069257"/>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Initial Admission</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t>$1,000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2031961201"/>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Daily Confinement</a:t>
                      </a:r>
                      <a:r>
                        <a:rPr lang="en-US" sz="1200" baseline="0" dirty="0">
                          <a:solidFill>
                            <a:srgbClr val="3C4652"/>
                          </a:solidFill>
                        </a:rPr>
                        <a:t>  (10 Days)</a:t>
                      </a:r>
                      <a:endParaRPr lang="en-US" sz="1200" dirty="0">
                        <a:solidFill>
                          <a:srgbClr val="3C4652"/>
                        </a:solidFill>
                      </a:endParaRP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t>$1,500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2874171"/>
                  </a:ext>
                </a:extLst>
              </a:tr>
              <a:tr h="293509">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3C539A"/>
                          </a:solidFill>
                        </a:rPr>
                        <a:t>Spouse</a:t>
                      </a:r>
                      <a:r>
                        <a:rPr lang="en-US" sz="1200" b="1" baseline="0" dirty="0">
                          <a:solidFill>
                            <a:srgbClr val="3C539A"/>
                          </a:solidFill>
                        </a:rPr>
                        <a:t> Hospitalization (Delivery)</a:t>
                      </a:r>
                      <a:endParaRPr lang="en-US" sz="1200" b="1" dirty="0">
                        <a:solidFill>
                          <a:srgbClr val="3C539A"/>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3C465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86124294"/>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Initial Admission</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solidFill>
                            <a:srgbClr val="3C4652"/>
                          </a:solidFill>
                        </a:rPr>
                        <a:t>$1,000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Daily Confinement</a:t>
                      </a:r>
                      <a:r>
                        <a:rPr lang="en-US" sz="1200" baseline="0" dirty="0">
                          <a:solidFill>
                            <a:srgbClr val="3C4652"/>
                          </a:solidFill>
                        </a:rPr>
                        <a:t> (3 Days)</a:t>
                      </a:r>
                      <a:endParaRPr lang="en-US" sz="1200" dirty="0">
                        <a:solidFill>
                          <a:srgbClr val="3C4652"/>
                        </a:solidFill>
                      </a:endParaRP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solidFill>
                            <a:srgbClr val="3C4652"/>
                          </a:solidFill>
                        </a:rPr>
                        <a:t>$450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0004"/>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Newborn Confinement (2 Days)</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solidFill>
                            <a:srgbClr val="3C4652"/>
                          </a:solidFill>
                        </a:rPr>
                        <a:t>$300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2358523"/>
                  </a:ext>
                </a:extLst>
              </a:tr>
              <a:tr h="293509">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3C539A"/>
                          </a:solidFill>
                        </a:rPr>
                        <a:t>Child Hospitalization (Injury)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177CC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37329276"/>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Initial Admission</a:t>
                      </a: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$1,000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6754711"/>
                  </a:ext>
                </a:extLst>
              </a:tr>
              <a:tr h="293509">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rPr>
                        <a:t>Daily Confinement</a:t>
                      </a:r>
                      <a:r>
                        <a:rPr lang="en-US" sz="1200" baseline="0" dirty="0">
                          <a:solidFill>
                            <a:srgbClr val="3C4652"/>
                          </a:solidFill>
                        </a:rPr>
                        <a:t>  (1 Day)</a:t>
                      </a:r>
                      <a:endParaRPr lang="en-US" sz="1200" dirty="0">
                        <a:solidFill>
                          <a:srgbClr val="3C4652"/>
                        </a:solidFill>
                      </a:endParaRPr>
                    </a:p>
                  </a:txBody>
                  <a:tcPr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dirty="0">
                          <a:solidFill>
                            <a:srgbClr val="3C4652"/>
                          </a:solidFill>
                        </a:rPr>
                        <a:t>$150</a:t>
                      </a:r>
                    </a:p>
                  </a:txBody>
                  <a:tcPr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67906028"/>
                  </a:ext>
                </a:extLst>
              </a:tr>
              <a:tr h="283074">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200" b="1" dirty="0">
                          <a:solidFill>
                            <a:srgbClr val="3C539A"/>
                          </a:solidFill>
                        </a:rPr>
                        <a:t>Total Benefit = $5,400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25400" cmpd="sng">
                      <a:solidFill>
                        <a:srgbClr val="636669"/>
                      </a:solidFill>
                    </a:lnB>
                    <a:lnTlToBr w="12700" cmpd="sng">
                      <a:noFill/>
                      <a:prstDash val="solid"/>
                    </a:lnTlToBr>
                    <a:lnBlToTr w="12700" cmpd="sng">
                      <a:noFill/>
                      <a:prstDash val="solid"/>
                    </a:lnBlToTr>
                    <a:solidFill>
                      <a:srgbClr val="FFFFFF"/>
                    </a:solidFill>
                  </a:tcPr>
                </a:tc>
                <a:tc hMerge="1">
                  <a:txBody>
                    <a:bodyPr/>
                    <a:lstStyle/>
                    <a:p>
                      <a:pPr algn="ctr"/>
                      <a:endParaRPr lang="en-US" sz="1200" b="1" dirty="0">
                        <a:solidFill>
                          <a:srgbClr val="177CC9"/>
                        </a:solidFill>
                      </a:endParaRPr>
                    </a:p>
                  </a:txBody>
                  <a:tcPr anchor="ct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48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Short-Term Disability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7" y="1501651"/>
            <a:ext cx="4709021" cy="563472"/>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Benefit Summary and Monthly Rates </a:t>
            </a:r>
          </a:p>
          <a:p>
            <a:pPr marL="0" indent="0">
              <a:lnSpc>
                <a:spcPct val="100000"/>
              </a:lnSpc>
              <a:spcBef>
                <a:spcPts val="1200"/>
              </a:spcBef>
              <a:buNone/>
            </a:pPr>
            <a:r>
              <a:rPr lang="en-US" b="1" i="0" dirty="0">
                <a:solidFill>
                  <a:schemeClr val="tx1">
                    <a:lumMod val="75000"/>
                    <a:lumOff val="25000"/>
                  </a:schemeClr>
                </a:solidFill>
                <a:effectLst/>
                <a:latin typeface="Arial" panose="020B0604020202020204" pitchFamily="34" charset="0"/>
                <a:cs typeface="Arial" panose="020B0604020202020204" pitchFamily="34" charset="0"/>
              </a:rPr>
              <a:t>How it Works</a:t>
            </a:r>
            <a:endParaRPr lang="en-US" sz="1000" b="0" i="0" dirty="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52C9CADE-570B-4C0D-B0DF-A28E1900B528}"/>
              </a:ext>
            </a:extLst>
          </p:cNvPr>
          <p:cNvSpPr txBox="1">
            <a:spLocks/>
          </p:cNvSpPr>
          <p:nvPr/>
        </p:nvSpPr>
        <p:spPr>
          <a:xfrm>
            <a:off x="561248" y="2390676"/>
            <a:ext cx="3994128" cy="563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1200" dirty="0">
                <a:solidFill>
                  <a:schemeClr val="tx1">
                    <a:lumMod val="75000"/>
                    <a:lumOff val="25000"/>
                  </a:schemeClr>
                </a:solidFill>
              </a:rPr>
              <a:t>Short Term Disability benefits pay a percentage of your monthly income if you become temporarily disabled due to a covered illness or injury. </a:t>
            </a:r>
          </a:p>
          <a:p>
            <a:pPr>
              <a:lnSpc>
                <a:spcPct val="100000"/>
              </a:lnSpc>
              <a:spcBef>
                <a:spcPts val="1200"/>
              </a:spcBef>
            </a:pPr>
            <a:r>
              <a:rPr lang="en-US" sz="1200" dirty="0">
                <a:solidFill>
                  <a:schemeClr val="tx1">
                    <a:lumMod val="75000"/>
                    <a:lumOff val="25000"/>
                  </a:schemeClr>
                </a:solidFill>
              </a:rPr>
              <a:t>Payments are in addition to “regular” medical insurance; the benefit payment can be used for any purpose (does not need to be applied directly to medical bills).</a:t>
            </a:r>
          </a:p>
          <a:p>
            <a:pPr>
              <a:lnSpc>
                <a:spcPct val="100000"/>
              </a:lnSpc>
              <a:spcBef>
                <a:spcPts val="1200"/>
              </a:spcBef>
            </a:pPr>
            <a:r>
              <a:rPr lang="en-US" sz="1200" dirty="0">
                <a:solidFill>
                  <a:schemeClr val="tx1">
                    <a:lumMod val="75000"/>
                    <a:lumOff val="25000"/>
                  </a:schemeClr>
                </a:solidFill>
              </a:rPr>
              <a:t>Rates are based on an employee’s age at policy issue and the benefit amount elected.</a:t>
            </a:r>
          </a:p>
          <a:p>
            <a:pPr>
              <a:lnSpc>
                <a:spcPct val="100000"/>
              </a:lnSpc>
              <a:spcBef>
                <a:spcPts val="1200"/>
              </a:spcBef>
            </a:pPr>
            <a:r>
              <a:rPr lang="en-US" sz="1200" dirty="0">
                <a:solidFill>
                  <a:schemeClr val="tx1">
                    <a:lumMod val="75000"/>
                    <a:lumOff val="25000"/>
                  </a:schemeClr>
                </a:solidFill>
              </a:rPr>
              <a:t>There are two nonoccupational plan options to choose between. </a:t>
            </a:r>
          </a:p>
          <a:p>
            <a:pPr>
              <a:lnSpc>
                <a:spcPct val="100000"/>
              </a:lnSpc>
              <a:spcBef>
                <a:spcPts val="1200"/>
              </a:spcBef>
            </a:pPr>
            <a:r>
              <a:rPr lang="en-US" sz="1200" dirty="0">
                <a:solidFill>
                  <a:schemeClr val="tx1">
                    <a:lumMod val="75000"/>
                    <a:lumOff val="25000"/>
                  </a:schemeClr>
                </a:solidFill>
              </a:rPr>
              <a:t>No health questions are required. </a:t>
            </a:r>
          </a:p>
          <a:p>
            <a:pPr>
              <a:lnSpc>
                <a:spcPct val="100000"/>
              </a:lnSpc>
              <a:spcBef>
                <a:spcPts val="1200"/>
              </a:spcBef>
            </a:pPr>
            <a:r>
              <a:rPr lang="en-US" sz="1200" dirty="0">
                <a:solidFill>
                  <a:schemeClr val="tx1">
                    <a:lumMod val="75000"/>
                    <a:lumOff val="25000"/>
                  </a:schemeClr>
                </a:solidFill>
              </a:rPr>
              <a:t>There is a pre-existing condition limitation.</a:t>
            </a:r>
          </a:p>
          <a:p>
            <a:pPr>
              <a:lnSpc>
                <a:spcPct val="100000"/>
              </a:lnSpc>
              <a:spcBef>
                <a:spcPts val="1200"/>
              </a:spcBef>
            </a:pPr>
            <a:r>
              <a:rPr lang="en-US" sz="1200" dirty="0">
                <a:solidFill>
                  <a:schemeClr val="tx1">
                    <a:lumMod val="75000"/>
                    <a:lumOff val="25000"/>
                  </a:schemeClr>
                </a:solidFill>
              </a:rPr>
              <a:t>The plans are portable if you leave your employer with certain stipulations.</a:t>
            </a:r>
          </a:p>
        </p:txBody>
      </p:sp>
      <p:graphicFrame>
        <p:nvGraphicFramePr>
          <p:cNvPr id="7" name="Table 6">
            <a:extLst>
              <a:ext uri="{FF2B5EF4-FFF2-40B4-BE49-F238E27FC236}">
                <a16:creationId xmlns:a16="http://schemas.microsoft.com/office/drawing/2014/main" id="{7238F341-79A8-EDCA-2983-E19EFF319404}"/>
              </a:ext>
            </a:extLst>
          </p:cNvPr>
          <p:cNvGraphicFramePr>
            <a:graphicFrameLocks noGrp="1"/>
          </p:cNvGraphicFramePr>
          <p:nvPr>
            <p:extLst>
              <p:ext uri="{D42A27DB-BD31-4B8C-83A1-F6EECF244321}">
                <p14:modId xmlns:p14="http://schemas.microsoft.com/office/powerpoint/2010/main" val="642978962"/>
              </p:ext>
            </p:extLst>
          </p:nvPr>
        </p:nvGraphicFramePr>
        <p:xfrm>
          <a:off x="6103088" y="1442533"/>
          <a:ext cx="5527664" cy="3315440"/>
        </p:xfrm>
        <a:graphic>
          <a:graphicData uri="http://schemas.openxmlformats.org/drawingml/2006/table">
            <a:tbl>
              <a:tblPr firstRow="1" bandRow="1">
                <a:tableStyleId>{5A111915-BE36-4E01-A7E5-04B1672EAD32}</a:tableStyleId>
              </a:tblPr>
              <a:tblGrid>
                <a:gridCol w="2396898">
                  <a:extLst>
                    <a:ext uri="{9D8B030D-6E8A-4147-A177-3AD203B41FA5}">
                      <a16:colId xmlns:a16="http://schemas.microsoft.com/office/drawing/2014/main" val="134283807"/>
                    </a:ext>
                  </a:extLst>
                </a:gridCol>
                <a:gridCol w="3130766">
                  <a:extLst>
                    <a:ext uri="{9D8B030D-6E8A-4147-A177-3AD203B41FA5}">
                      <a16:colId xmlns:a16="http://schemas.microsoft.com/office/drawing/2014/main" val="2675929672"/>
                    </a:ext>
                  </a:extLst>
                </a:gridCol>
              </a:tblGrid>
              <a:tr h="161389">
                <a:tc>
                  <a:txBody>
                    <a:bodyPr/>
                    <a:lstStyle/>
                    <a:p>
                      <a:r>
                        <a:rPr lang="en-US" sz="950" b="1" dirty="0">
                          <a:solidFill>
                            <a:schemeClr val="accent1"/>
                          </a:solidFill>
                          <a:latin typeface="Franklin Gothic Book" panose="020B0503020102020204"/>
                        </a:rPr>
                        <a:t>Plan</a:t>
                      </a:r>
                      <a:r>
                        <a:rPr lang="en-US" sz="950" b="1" baseline="0" dirty="0">
                          <a:solidFill>
                            <a:schemeClr val="accent1"/>
                          </a:solidFill>
                          <a:latin typeface="Franklin Gothic Book" panose="020B0503020102020204"/>
                        </a:rPr>
                        <a:t> Design</a:t>
                      </a:r>
                      <a:endParaRPr lang="en-US" sz="950" b="1" dirty="0">
                        <a:solidFill>
                          <a:schemeClr val="accent1"/>
                        </a:solidFill>
                        <a:latin typeface="Franklin Gothic Book" panose="020B0503020102020204"/>
                      </a:endParaRPr>
                    </a:p>
                  </a:txBody>
                  <a:tcPr marL="66563" marR="66563" marT="19969" marB="1996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tc>
                  <a:txBody>
                    <a:bodyPr/>
                    <a:lstStyle/>
                    <a:p>
                      <a:pPr algn="ctr"/>
                      <a:r>
                        <a:rPr lang="en-US" sz="950" b="1" baseline="0" dirty="0">
                          <a:solidFill>
                            <a:schemeClr val="accent1"/>
                          </a:solidFill>
                          <a:latin typeface="Franklin Gothic Book" panose="020B0503020102020204"/>
                          <a:cs typeface="Arial" panose="020B0604020202020204" pitchFamily="34" charset="0"/>
                        </a:rPr>
                        <a:t>Aflac Group Plan</a:t>
                      </a:r>
                      <a:endParaRPr lang="en-US" sz="950" b="1" dirty="0">
                        <a:solidFill>
                          <a:schemeClr val="accent1"/>
                        </a:solidFill>
                        <a:latin typeface="Franklin Gothic Book" panose="020B0503020102020204"/>
                        <a:cs typeface="Arial" panose="020B0604020202020204" pitchFamily="34" charset="0"/>
                      </a:endParaRPr>
                    </a:p>
                  </a:txBody>
                  <a:tcPr marL="66563" marR="66563" marT="19969" marB="1996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1924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950" b="1" u="none" strike="noStrike" cap="none" normalizeH="0" baseline="0" dirty="0">
                          <a:ln>
                            <a:noFill/>
                          </a:ln>
                          <a:effectLst/>
                          <a:latin typeface="Franklin Gothic Book" panose="020B0503020102020204"/>
                        </a:rPr>
                        <a:t>Coverage Type</a:t>
                      </a:r>
                      <a:endParaRPr kumimoji="0" lang="en-US" sz="950" b="1" i="0" u="none" strike="noStrike" cap="none" normalizeH="0" baseline="0" dirty="0">
                        <a:ln>
                          <a:noFill/>
                        </a:ln>
                        <a:solidFill>
                          <a:srgbClr val="3C4652"/>
                        </a:solidFill>
                        <a:effectLst/>
                        <a:latin typeface="Franklin Gothic Book" panose="020B0503020102020204"/>
                        <a:ea typeface="MS PGothic" pitchFamily="34" charset="-128"/>
                        <a:cs typeface="Arial" panose="020B0604020202020204" pitchFamily="34" charset="0"/>
                      </a:endParaRPr>
                    </a:p>
                  </a:txBody>
                  <a:tcPr marL="22631" marR="37719" marT="37719" marB="37719"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950" b="0" i="0" u="none" strike="noStrike" dirty="0">
                          <a:solidFill>
                            <a:schemeClr val="tx1"/>
                          </a:solidFill>
                          <a:effectLst/>
                          <a:latin typeface="Franklin Gothic Book" panose="020B0503020102020204"/>
                        </a:rPr>
                        <a:t>Off Job Only</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131988">
                <a:tc>
                  <a:txBody>
                    <a:bodyPr/>
                    <a:lstStyle/>
                    <a:p>
                      <a:pPr algn="l" fontAlgn="t"/>
                      <a:r>
                        <a:rPr lang="en-US" sz="950" b="1" i="0" u="none" strike="noStrike" dirty="0">
                          <a:solidFill>
                            <a:schemeClr val="tx1"/>
                          </a:solidFill>
                          <a:effectLst/>
                          <a:latin typeface="Franklin Gothic Book" panose="020B0503020102020204"/>
                          <a:cs typeface="Arial" panose="020B0604020202020204" pitchFamily="34" charset="0"/>
                        </a:rPr>
                        <a:t>Guaranteed Issue Amount </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950" b="0" i="0" u="none" strike="noStrike" dirty="0">
                          <a:solidFill>
                            <a:schemeClr val="tx1"/>
                          </a:solidFill>
                          <a:effectLst/>
                          <a:latin typeface="Franklin Gothic Book" panose="020B0503020102020204"/>
                        </a:rPr>
                        <a:t>$3,000/ month</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0643283"/>
                  </a:ext>
                </a:extLst>
              </a:tr>
              <a:tr h="258334">
                <a:tc>
                  <a:txBody>
                    <a:bodyPr/>
                    <a:lstStyle/>
                    <a:p>
                      <a:pPr algn="l" fontAlgn="t"/>
                      <a:r>
                        <a:rPr lang="en-US" sz="950" b="1" u="none" strike="noStrike" kern="1200" dirty="0">
                          <a:solidFill>
                            <a:schemeClr val="dk1"/>
                          </a:solidFill>
                          <a:effectLst/>
                          <a:latin typeface="Franklin Gothic Book" panose="020B0503020102020204"/>
                          <a:ea typeface="+mn-ea"/>
                          <a:cs typeface="+mn-cs"/>
                        </a:rPr>
                        <a:t>Maximum Income Replacement</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950" b="0" i="0" u="none" strike="noStrike" dirty="0">
                          <a:solidFill>
                            <a:schemeClr val="tx1"/>
                          </a:solidFill>
                          <a:effectLst/>
                          <a:latin typeface="Franklin Gothic Book" panose="020B0503020102020204"/>
                        </a:rPr>
                        <a:t>60% of the employee's base annual pay</a:t>
                      </a:r>
                    </a:p>
                    <a:p>
                      <a:pPr algn="ctr" fontAlgn="b"/>
                      <a:r>
                        <a:rPr lang="en-US" sz="950" b="0" i="0" u="none" strike="noStrike" dirty="0">
                          <a:solidFill>
                            <a:schemeClr val="tx1"/>
                          </a:solidFill>
                          <a:effectLst/>
                          <a:latin typeface="Franklin Gothic Book" panose="020B0503020102020204"/>
                        </a:rPr>
                        <a:t>(up to 40% in states with state disability benefits)</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171780064"/>
                  </a:ext>
                </a:extLst>
              </a:tr>
              <a:tr h="384977">
                <a:tc>
                  <a:txBody>
                    <a:bodyPr/>
                    <a:lstStyle/>
                    <a:p>
                      <a:pPr algn="l" fontAlgn="t"/>
                      <a:r>
                        <a:rPr lang="en-US" sz="950" b="1" i="0" u="none" strike="noStrike" dirty="0">
                          <a:solidFill>
                            <a:schemeClr val="tx1"/>
                          </a:solidFill>
                          <a:effectLst/>
                          <a:latin typeface="Franklin Gothic Book" panose="020B0503020102020204"/>
                          <a:cs typeface="Arial" panose="020B0604020202020204" pitchFamily="34" charset="0"/>
                        </a:rPr>
                        <a:t>Elimination</a:t>
                      </a:r>
                      <a:r>
                        <a:rPr lang="en-US" sz="950" b="1" i="0" u="none" strike="noStrike" baseline="0" dirty="0">
                          <a:solidFill>
                            <a:schemeClr val="tx1"/>
                          </a:solidFill>
                          <a:effectLst/>
                          <a:latin typeface="Franklin Gothic Book" panose="020B0503020102020204"/>
                          <a:cs typeface="Arial" panose="020B0604020202020204" pitchFamily="34" charset="0"/>
                        </a:rPr>
                        <a:t> Period / Benefit Duration</a:t>
                      </a:r>
                    </a:p>
                    <a:p>
                      <a:pPr algn="l" fontAlgn="t"/>
                      <a:r>
                        <a:rPr lang="en-US" sz="950" b="0" i="0" u="none" strike="noStrike" baseline="0" dirty="0">
                          <a:solidFill>
                            <a:schemeClr val="tx1"/>
                          </a:solidFill>
                          <a:effectLst/>
                          <a:latin typeface="Franklin Gothic Book" panose="020B0503020102020204"/>
                          <a:cs typeface="Arial" panose="020B0604020202020204" pitchFamily="34" charset="0"/>
                        </a:rPr>
                        <a:t>Days for Illness/Days for Injury/Months of Benefit </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950" b="0" i="0" u="none" strike="noStrike" dirty="0">
                          <a:solidFill>
                            <a:schemeClr val="tx1"/>
                          </a:solidFill>
                          <a:effectLst/>
                          <a:latin typeface="Franklin Gothic Book" panose="020B0503020102020204"/>
                        </a:rPr>
                        <a:t>7/7/6 months</a:t>
                      </a:r>
                    </a:p>
                    <a:p>
                      <a:pPr algn="ctr" fontAlgn="b"/>
                      <a:r>
                        <a:rPr lang="en-US" sz="950" b="0" i="0" u="none" strike="noStrike" dirty="0">
                          <a:solidFill>
                            <a:schemeClr val="tx1"/>
                          </a:solidFill>
                          <a:effectLst/>
                          <a:latin typeface="Franklin Gothic Book" panose="020B0503020102020204"/>
                        </a:rPr>
                        <a:t>14/14/6 months</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637818">
                <a:tc>
                  <a:txBody>
                    <a:bodyPr/>
                    <a:lstStyle/>
                    <a:p>
                      <a:pPr algn="l" fontAlgn="t"/>
                      <a:r>
                        <a:rPr lang="en-US" sz="950" b="1" u="none" strike="noStrike" dirty="0">
                          <a:effectLst/>
                          <a:latin typeface="Franklin Gothic Book" panose="020B0503020102020204"/>
                        </a:rPr>
                        <a:t>Pre-existing Conditions</a:t>
                      </a:r>
                      <a:endParaRPr lang="en-US" sz="950" b="1" i="0" u="none" strike="noStrike" dirty="0">
                        <a:solidFill>
                          <a:schemeClr val="tx1"/>
                        </a:solidFill>
                        <a:effectLst/>
                        <a:latin typeface="Franklin Gothic Book" panose="020B0503020102020204"/>
                        <a:cs typeface="Arial" panose="020B0604020202020204" pitchFamily="34" charset="0"/>
                      </a:endParaRP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tx1"/>
                          </a:solidFill>
                          <a:effectLst/>
                          <a:latin typeface="Franklin Gothic Book" panose="020B0503020102020204"/>
                        </a:rPr>
                        <a:t>12/12</a:t>
                      </a:r>
                    </a:p>
                    <a:p>
                      <a:pPr marL="0" marR="0" indent="0" algn="ctr" defTabSz="9144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tx1"/>
                          </a:solidFill>
                          <a:effectLst/>
                          <a:latin typeface="Franklin Gothic Book" panose="020B0503020102020204"/>
                        </a:rPr>
                        <a:t>Individuals currently insured under Aflac Individual Disability plan will be given Credit For Time Insured under the Aflac Group disability plan towards the pre-existing condition period. </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131988">
                <a:tc>
                  <a:txBody>
                    <a:bodyPr/>
                    <a:lstStyle/>
                    <a:p>
                      <a:pPr algn="l" fontAlgn="t"/>
                      <a:r>
                        <a:rPr lang="en-US" sz="950" b="1" u="none" strike="noStrike" dirty="0">
                          <a:effectLst/>
                          <a:latin typeface="Franklin Gothic Book" panose="020B0503020102020204"/>
                        </a:rPr>
                        <a:t>Partial Disability</a:t>
                      </a:r>
                      <a:endParaRPr lang="en-US" sz="950" b="1" i="0" u="none" strike="noStrike" dirty="0">
                        <a:solidFill>
                          <a:schemeClr val="tx1"/>
                        </a:solidFill>
                        <a:effectLst/>
                        <a:latin typeface="Franklin Gothic Book" panose="020B0503020102020204"/>
                        <a:cs typeface="Arial" panose="020B0604020202020204" pitchFamily="34" charset="0"/>
                      </a:endParaRP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50" b="0" i="0" u="none" strike="noStrike" dirty="0">
                          <a:solidFill>
                            <a:schemeClr val="tx1"/>
                          </a:solidFill>
                          <a:effectLst/>
                          <a:latin typeface="Franklin Gothic Book" panose="020B0503020102020204"/>
                        </a:rPr>
                        <a:t>50% of daily disability benefit for up to 3 months</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788244174"/>
                  </a:ext>
                </a:extLst>
              </a:tr>
              <a:tr h="4274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950" b="1" u="none" strike="noStrike" kern="1200" dirty="0">
                          <a:solidFill>
                            <a:schemeClr val="tx1"/>
                          </a:solidFill>
                          <a:effectLst/>
                          <a:latin typeface="Franklin Gothic Book" panose="020B0503020102020204"/>
                          <a:ea typeface="+mn-ea"/>
                          <a:cs typeface="+mn-cs"/>
                        </a:rPr>
                        <a:t>Pregnancy</a:t>
                      </a:r>
                    </a:p>
                  </a:txBody>
                  <a:tcPr marL="27432" marR="27432"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50" b="0" i="0" u="none" strike="noStrike" kern="1200" dirty="0">
                          <a:solidFill>
                            <a:schemeClr val="tx1"/>
                          </a:solidFill>
                          <a:effectLst/>
                          <a:latin typeface="Franklin Gothic Book" panose="020B0503020102020204"/>
                          <a:ea typeface="+mn-ea"/>
                          <a:cs typeface="+mn-cs"/>
                        </a:rPr>
                        <a:t>Covered after 9 months of coverage;</a:t>
                      </a:r>
                    </a:p>
                    <a:p>
                      <a:pPr marL="0" algn="ctr" defTabSz="457200" rtl="0" eaLnBrk="1" fontAlgn="b" latinLnBrk="0" hangingPunct="1"/>
                      <a:r>
                        <a:rPr lang="en-US" sz="950" b="0" i="0" u="none" strike="noStrike" kern="1200" dirty="0">
                          <a:solidFill>
                            <a:schemeClr val="tx1"/>
                          </a:solidFill>
                          <a:effectLst/>
                          <a:latin typeface="Franklin Gothic Book" panose="020B0503020102020204"/>
                          <a:ea typeface="+mn-ea"/>
                          <a:cs typeface="+mn-cs"/>
                        </a:rPr>
                        <a:t>Maximum six weeks for non-cesarean delivery and eight weeks for cesarean delivery</a:t>
                      </a:r>
                    </a:p>
                  </a:txBody>
                  <a:tcPr marL="27432" marR="27432"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258687281"/>
                  </a:ext>
                </a:extLst>
              </a:tr>
              <a:tr h="131988">
                <a:tc>
                  <a:txBody>
                    <a:bodyPr/>
                    <a:lstStyle/>
                    <a:p>
                      <a:pPr algn="l" fontAlgn="t"/>
                      <a:r>
                        <a:rPr lang="en-US" sz="950" b="1" u="none" strike="noStrike" kern="1200" dirty="0">
                          <a:solidFill>
                            <a:schemeClr val="tx1"/>
                          </a:solidFill>
                          <a:effectLst/>
                          <a:latin typeface="Franklin Gothic Book" panose="020B0503020102020204"/>
                          <a:ea typeface="+mn-ea"/>
                          <a:cs typeface="+mn-cs"/>
                        </a:rPr>
                        <a:t>Rate Structure</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50" b="0" i="0" u="none" strike="noStrike" kern="1200" dirty="0">
                          <a:solidFill>
                            <a:schemeClr val="tx1"/>
                          </a:solidFill>
                          <a:effectLst/>
                          <a:latin typeface="Franklin Gothic Book" panose="020B0503020102020204"/>
                          <a:ea typeface="+mn-ea"/>
                          <a:cs typeface="+mn-cs"/>
                        </a:rPr>
                        <a:t>Issue Age</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135801380"/>
                  </a:ext>
                </a:extLst>
              </a:tr>
              <a:tr h="131988">
                <a:tc>
                  <a:txBody>
                    <a:bodyPr/>
                    <a:lstStyle/>
                    <a:p>
                      <a:pPr algn="l" fontAlgn="t"/>
                      <a:r>
                        <a:rPr lang="en-US" sz="950" b="1" u="none" strike="noStrike" kern="1200" dirty="0">
                          <a:solidFill>
                            <a:schemeClr val="tx1"/>
                          </a:solidFill>
                          <a:effectLst/>
                          <a:latin typeface="Franklin Gothic Book" panose="020B0503020102020204"/>
                          <a:ea typeface="+mn-ea"/>
                          <a:cs typeface="+mn-cs"/>
                        </a:rPr>
                        <a:t>Eligibility Ages</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b"/>
                      <a:r>
                        <a:rPr lang="en-US" sz="950" b="0" i="0" u="none" strike="noStrike" dirty="0">
                          <a:solidFill>
                            <a:schemeClr val="tx1"/>
                          </a:solidFill>
                          <a:effectLst/>
                          <a:latin typeface="Franklin Gothic Book" panose="020B0503020102020204"/>
                        </a:rPr>
                        <a:t>18 – 74</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37428979"/>
                  </a:ext>
                </a:extLst>
              </a:tr>
              <a:tr h="131988">
                <a:tc>
                  <a:txBody>
                    <a:bodyPr/>
                    <a:lstStyle/>
                    <a:p>
                      <a:pPr algn="l" fontAlgn="t"/>
                      <a:r>
                        <a:rPr lang="en-US" sz="950" b="1" u="none" strike="noStrike" kern="1200" dirty="0">
                          <a:solidFill>
                            <a:schemeClr val="tx1"/>
                          </a:solidFill>
                          <a:effectLst/>
                          <a:latin typeface="Franklin Gothic Book" panose="020B0503020102020204"/>
                          <a:ea typeface="+mn-ea"/>
                          <a:cs typeface="+mn-cs"/>
                        </a:rPr>
                        <a:t>Termination Age</a:t>
                      </a:r>
                    </a:p>
                  </a:txBody>
                  <a:tcPr marL="6287" marR="6287" marT="628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fontAlgn="ctr"/>
                      <a:r>
                        <a:rPr lang="en-US" sz="950" b="0" i="0" u="none" strike="noStrike" dirty="0">
                          <a:solidFill>
                            <a:schemeClr val="tx1"/>
                          </a:solidFill>
                          <a:effectLst/>
                          <a:latin typeface="Franklin Gothic Book" panose="020B0503020102020204"/>
                        </a:rPr>
                        <a:t>Terminates at age 75</a:t>
                      </a:r>
                    </a:p>
                  </a:txBody>
                  <a:tcPr marL="66563" marR="66563" marT="611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78653199"/>
                  </a:ext>
                </a:extLst>
              </a:tr>
              <a:tr h="1744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950" b="1" u="none" strike="noStrike" kern="1200" dirty="0">
                          <a:solidFill>
                            <a:schemeClr val="tx1"/>
                          </a:solidFill>
                          <a:effectLst/>
                          <a:latin typeface="Franklin Gothic Book" panose="020B0503020102020204"/>
                          <a:ea typeface="+mn-ea"/>
                          <a:cs typeface="+mn-cs"/>
                        </a:rPr>
                        <a:t>Waiver of Premium</a:t>
                      </a:r>
                    </a:p>
                  </a:txBody>
                  <a:tcPr marL="27432" marR="27432" marT="27432" marB="27432"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algn="ctr"/>
                      <a:r>
                        <a:rPr lang="en-US" sz="950" b="0" i="0" u="none" strike="noStrike" kern="1200" baseline="0" dirty="0">
                          <a:solidFill>
                            <a:schemeClr val="tx1"/>
                          </a:solidFill>
                          <a:latin typeface="Franklin Gothic Book" panose="020B0503020102020204" pitchFamily="34" charset="0"/>
                          <a:ea typeface="+mn-ea"/>
                          <a:cs typeface="+mn-cs"/>
                        </a:rPr>
                        <a:t>Included </a:t>
                      </a:r>
                      <a:endParaRPr lang="en-US" sz="950" dirty="0">
                        <a:solidFill>
                          <a:schemeClr val="tx1"/>
                        </a:solidFill>
                        <a:latin typeface="Franklin Gothic Book" panose="020B0503020102020204" pitchFamily="34" charset="0"/>
                        <a:cs typeface="Arial" panose="020B0604020202020204" pitchFamily="34"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val="217449410"/>
                  </a:ext>
                </a:extLst>
              </a:tr>
            </a:tbl>
          </a:graphicData>
        </a:graphic>
      </p:graphicFrame>
      <p:graphicFrame>
        <p:nvGraphicFramePr>
          <p:cNvPr id="8" name="Table 7">
            <a:extLst>
              <a:ext uri="{FF2B5EF4-FFF2-40B4-BE49-F238E27FC236}">
                <a16:creationId xmlns:a16="http://schemas.microsoft.com/office/drawing/2014/main" id="{935622BC-D72A-A226-5745-BCF4F1FD2582}"/>
              </a:ext>
            </a:extLst>
          </p:cNvPr>
          <p:cNvGraphicFramePr>
            <a:graphicFrameLocks noGrp="1"/>
          </p:cNvGraphicFramePr>
          <p:nvPr>
            <p:extLst>
              <p:ext uri="{D42A27DB-BD31-4B8C-83A1-F6EECF244321}">
                <p14:modId xmlns:p14="http://schemas.microsoft.com/office/powerpoint/2010/main" val="3557907081"/>
              </p:ext>
            </p:extLst>
          </p:nvPr>
        </p:nvGraphicFramePr>
        <p:xfrm>
          <a:off x="6103087" y="4903149"/>
          <a:ext cx="5527664" cy="1238112"/>
        </p:xfrm>
        <a:graphic>
          <a:graphicData uri="http://schemas.openxmlformats.org/drawingml/2006/table">
            <a:tbl>
              <a:tblPr firstRow="1" bandRow="1">
                <a:tableStyleId>{5A111915-BE36-4E01-A7E5-04B1672EAD32}</a:tableStyleId>
              </a:tblPr>
              <a:tblGrid>
                <a:gridCol w="923058">
                  <a:extLst>
                    <a:ext uri="{9D8B030D-6E8A-4147-A177-3AD203B41FA5}">
                      <a16:colId xmlns:a16="http://schemas.microsoft.com/office/drawing/2014/main" val="370911231"/>
                    </a:ext>
                  </a:extLst>
                </a:gridCol>
                <a:gridCol w="1151151">
                  <a:extLst>
                    <a:ext uri="{9D8B030D-6E8A-4147-A177-3AD203B41FA5}">
                      <a16:colId xmlns:a16="http://schemas.microsoft.com/office/drawing/2014/main" val="2061750910"/>
                    </a:ext>
                  </a:extLst>
                </a:gridCol>
                <a:gridCol w="1172995">
                  <a:extLst>
                    <a:ext uri="{9D8B030D-6E8A-4147-A177-3AD203B41FA5}">
                      <a16:colId xmlns:a16="http://schemas.microsoft.com/office/drawing/2014/main" val="1845908788"/>
                    </a:ext>
                  </a:extLst>
                </a:gridCol>
                <a:gridCol w="1129309">
                  <a:extLst>
                    <a:ext uri="{9D8B030D-6E8A-4147-A177-3AD203B41FA5}">
                      <a16:colId xmlns:a16="http://schemas.microsoft.com/office/drawing/2014/main" val="815399223"/>
                    </a:ext>
                  </a:extLst>
                </a:gridCol>
                <a:gridCol w="1151151">
                  <a:extLst>
                    <a:ext uri="{9D8B030D-6E8A-4147-A177-3AD203B41FA5}">
                      <a16:colId xmlns:a16="http://schemas.microsoft.com/office/drawing/2014/main" val="1939714044"/>
                    </a:ext>
                  </a:extLst>
                </a:gridCol>
              </a:tblGrid>
              <a:tr h="106831">
                <a:tc>
                  <a:txBody>
                    <a:bodyPr/>
                    <a:lstStyle/>
                    <a:p>
                      <a:pPr marL="11113" marR="0" indent="0" algn="ctr">
                        <a:spcBef>
                          <a:spcPts val="465"/>
                        </a:spcBef>
                        <a:spcAft>
                          <a:spcPts val="0"/>
                        </a:spcAft>
                        <a:tabLst/>
                      </a:pPr>
                      <a:endParaRPr lang="en-US" sz="950" b="1" kern="12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gridSpan="2">
                  <a:txBody>
                    <a:bodyPr/>
                    <a:lstStyle/>
                    <a:p>
                      <a:pPr marL="11113" marR="0" lvl="0" indent="0" algn="ctr" defTabSz="457200" rtl="0" eaLnBrk="1" fontAlgn="auto" latinLnBrk="0" hangingPunct="1">
                        <a:lnSpc>
                          <a:spcPct val="100000"/>
                        </a:lnSpc>
                        <a:spcBef>
                          <a:spcPts val="465"/>
                        </a:spcBef>
                        <a:spcAft>
                          <a:spcPts val="0"/>
                        </a:spcAft>
                        <a:buClrTx/>
                        <a:buSzTx/>
                        <a:buFontTx/>
                        <a:buNone/>
                        <a:tabLst/>
                        <a:defRPr/>
                      </a:pPr>
                      <a:r>
                        <a:rPr lang="en-US" sz="950" b="1" kern="12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$1,000 Monthly Benefit</a:t>
                      </a: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endParaRPr lang="en-US"/>
                    </a:p>
                  </a:txBody>
                  <a:tcPr/>
                </a:tc>
                <a:tc gridSpan="2">
                  <a:txBody>
                    <a:bodyPr/>
                    <a:lstStyle/>
                    <a:p>
                      <a:pPr marL="102235" marR="0" algn="ctr">
                        <a:spcBef>
                          <a:spcPts val="465"/>
                        </a:spcBef>
                        <a:spcAft>
                          <a:spcPts val="0"/>
                        </a:spcAft>
                      </a:pPr>
                      <a:r>
                        <a:rPr lang="en-US" sz="950" b="1" kern="12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$2,000 Monthly Benefit</a:t>
                      </a:r>
                      <a:endParaRPr lang="en-US" sz="95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pPr marL="105410" marR="0">
                        <a:spcBef>
                          <a:spcPts val="465"/>
                        </a:spcBef>
                        <a:spcAft>
                          <a:spcPts val="0"/>
                        </a:spcAft>
                      </a:pPr>
                      <a:endParaRPr lang="en-US" sz="12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50178985"/>
                  </a:ext>
                </a:extLst>
              </a:tr>
              <a:tr h="374259">
                <a:tc>
                  <a:txBody>
                    <a:bodyPr/>
                    <a:lstStyle/>
                    <a:p>
                      <a:pPr marL="11113" marR="0" lvl="0" indent="0" algn="ctr" defTabSz="457162" rtl="0" eaLnBrk="1" fontAlgn="auto" latinLnBrk="0" hangingPunct="1">
                        <a:lnSpc>
                          <a:spcPct val="100000"/>
                        </a:lnSpc>
                        <a:spcBef>
                          <a:spcPts val="465"/>
                        </a:spcBef>
                        <a:spcAft>
                          <a:spcPts val="0"/>
                        </a:spcAft>
                        <a:buClrTx/>
                        <a:buSzTx/>
                        <a:buFontTx/>
                        <a:buNone/>
                        <a:tabLst/>
                        <a:defRPr/>
                      </a:pPr>
                      <a:r>
                        <a:rPr kumimoji="0" lang="en-US" sz="950" b="1" i="0" u="none" strike="noStrike" kern="1200" cap="none" spc="0" normalizeH="0" baseline="0" noProof="0" dirty="0">
                          <a:ln>
                            <a:noFill/>
                          </a:ln>
                          <a:solidFill>
                            <a:srgbClr val="455560"/>
                          </a:solidFill>
                          <a:effectLst/>
                          <a:uLnTx/>
                          <a:uFillTx/>
                          <a:latin typeface="Franklin Gothic Book" panose="020B0503020102020204" pitchFamily="34" charset="0"/>
                          <a:ea typeface="+mn-ea"/>
                          <a:cs typeface="+mn-cs"/>
                        </a:rPr>
                        <a:t>Employee Age</a:t>
                      </a:r>
                      <a:endParaRPr kumimoji="0" lang="en-US" sz="950" b="1" i="0" u="none" strike="noStrike" kern="1200" cap="none" spc="0" normalizeH="0" baseline="0" noProof="0" dirty="0">
                        <a:ln>
                          <a:noFill/>
                        </a:ln>
                        <a:solidFill>
                          <a:srgbClr val="455560"/>
                        </a:solidFill>
                        <a:effectLst/>
                        <a:uLnTx/>
                        <a:uFillTx/>
                        <a:latin typeface="Franklin Gothic Book" panose="020B0503020102020204" pitchFamily="34" charset="0"/>
                        <a:ea typeface="Calibri" panose="020F0502020204030204" pitchFamily="34" charset="0"/>
                        <a:cs typeface="Times New Roman" panose="02020603050405020304" pitchFamily="18" charset="0"/>
                      </a:endParaRPr>
                    </a:p>
                  </a:txBody>
                  <a:tcPr marL="66563" marR="66563"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b="1" dirty="0">
                          <a:latin typeface="Franklin Gothic Book" panose="020B0503020102020204"/>
                        </a:rPr>
                        <a:t>7 Day Injury / 7 Day Illness / 6 Month Benefit Period</a:t>
                      </a:r>
                    </a:p>
                  </a:txBody>
                  <a:tcPr marL="66563" marR="66563"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b="1" dirty="0">
                          <a:latin typeface="Franklin Gothic Book" panose="020B0503020102020204"/>
                        </a:rPr>
                        <a:t>14 Day Injury / 14 Day Illness / 6 Month Benefit Period</a:t>
                      </a: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b="1" dirty="0">
                          <a:latin typeface="Franklin Gothic Book" panose="020B0503020102020204"/>
                        </a:rPr>
                        <a:t> </a:t>
                      </a:r>
                      <a:r>
                        <a:rPr kumimoji="0" lang="en-US" sz="950" b="1" u="none" strike="noStrike" kern="1200" cap="none" spc="0" normalizeH="0" baseline="0" noProof="0" dirty="0">
                          <a:ln>
                            <a:noFill/>
                          </a:ln>
                          <a:effectLst/>
                          <a:uLnTx/>
                          <a:uFillTx/>
                          <a:latin typeface="Franklin Gothic Book" panose="020B0503020102020204"/>
                        </a:rPr>
                        <a:t>7 Day Injury / 7 Day Illness / 6 Month Benefit</a:t>
                      </a:r>
                      <a:endParaRPr kumimoji="0" lang="en-US" sz="950" b="1" i="0" u="none" strike="noStrike" kern="1200" cap="none" spc="0" normalizeH="0" baseline="0" noProof="0" dirty="0">
                        <a:ln>
                          <a:noFill/>
                        </a:ln>
                        <a:solidFill>
                          <a:srgbClr val="3C4652"/>
                        </a:solidFill>
                        <a:effectLst/>
                        <a:uLnTx/>
                        <a:uFillTx/>
                        <a:latin typeface="Franklin Gothic Book" panose="020B0503020102020204"/>
                        <a:ea typeface="+mn-ea"/>
                        <a:cs typeface="+mn-cs"/>
                      </a:endParaRP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b="1" dirty="0">
                          <a:latin typeface="Franklin Gothic Book" panose="020B0503020102020204"/>
                        </a:rPr>
                        <a:t> </a:t>
                      </a:r>
                      <a:r>
                        <a:rPr kumimoji="0" lang="en-US" sz="950" b="1" u="none" strike="noStrike" kern="1200" cap="none" spc="0" normalizeH="0" baseline="0" noProof="0" dirty="0">
                          <a:ln>
                            <a:noFill/>
                          </a:ln>
                          <a:effectLst/>
                          <a:uLnTx/>
                          <a:uFillTx/>
                          <a:latin typeface="Franklin Gothic Book" panose="020B0503020102020204"/>
                        </a:rPr>
                        <a:t>14 Day Injury / 14 Day Illness / 6 Month Benefit</a:t>
                      </a:r>
                      <a:endParaRPr kumimoji="0" lang="en-US" sz="950" b="1" i="0" u="none" strike="noStrike" kern="1200" cap="none" spc="0" normalizeH="0" baseline="0" noProof="0" dirty="0">
                        <a:ln>
                          <a:noFill/>
                        </a:ln>
                        <a:solidFill>
                          <a:srgbClr val="3C4652"/>
                        </a:solidFill>
                        <a:effectLst/>
                        <a:uLnTx/>
                        <a:uFillTx/>
                        <a:latin typeface="Franklin Gothic Book" panose="020B0503020102020204"/>
                        <a:ea typeface="+mn-ea"/>
                        <a:cs typeface="+mn-cs"/>
                      </a:endParaRPr>
                    </a:p>
                  </a:txBody>
                  <a:tcPr marL="66563" marR="665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370250243"/>
                  </a:ext>
                </a:extLst>
              </a:tr>
              <a:tr h="125494">
                <a:tc>
                  <a:txBody>
                    <a:bodyPr/>
                    <a:lstStyle/>
                    <a:p>
                      <a:pPr marL="11113" marR="0" indent="0" algn="ctr" defTabSz="457200" rtl="0" eaLnBrk="1" latinLnBrk="0" hangingPunct="1">
                        <a:lnSpc>
                          <a:spcPts val="890"/>
                        </a:lnSpc>
                        <a:spcBef>
                          <a:spcPts val="0"/>
                        </a:spcBef>
                        <a:spcAft>
                          <a:spcPts val="0"/>
                        </a:spcAft>
                        <a:tabLst/>
                      </a:pPr>
                      <a:r>
                        <a:rPr lang="en-US" sz="950" kern="1200" dirty="0">
                          <a:solidFill>
                            <a:schemeClr val="tx1"/>
                          </a:solidFill>
                          <a:effectLst/>
                          <a:latin typeface="Franklin Gothic Book" panose="020B0503020102020204" pitchFamily="34" charset="0"/>
                          <a:ea typeface="+mn-ea"/>
                          <a:cs typeface="+mn-cs"/>
                        </a:rPr>
                        <a:t>18</a:t>
                      </a:r>
                      <a:r>
                        <a:rPr lang="en-US" sz="950" kern="1200" baseline="0" dirty="0">
                          <a:solidFill>
                            <a:schemeClr val="tx1"/>
                          </a:solidFill>
                          <a:effectLst/>
                          <a:latin typeface="Franklin Gothic Book" panose="020B0503020102020204" pitchFamily="34" charset="0"/>
                          <a:ea typeface="+mn-ea"/>
                          <a:cs typeface="+mn-cs"/>
                        </a:rPr>
                        <a:t> – 49</a:t>
                      </a:r>
                      <a:endParaRPr lang="en-US" sz="950" kern="1200" dirty="0">
                        <a:solidFill>
                          <a:schemeClr val="tx1"/>
                        </a:solidFill>
                        <a:effectLst/>
                        <a:latin typeface="Franklin Gothic Book" panose="020B0503020102020204" pitchFamily="34" charset="0"/>
                        <a:ea typeface="+mn-ea"/>
                        <a:cs typeface="+mn-cs"/>
                      </a:endParaRPr>
                    </a:p>
                  </a:txBody>
                  <a:tcPr marL="66563" marR="66563" marT="13312" marB="13312" anchor="ctr">
                    <a:lnL w="12700" cap="flat" cmpd="sng" algn="ctr">
                      <a:no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$38.04</a:t>
                      </a:r>
                    </a:p>
                  </a:txBody>
                  <a:tcPr marL="66563" marR="66563" marT="13312" marB="13312" anchor="ctr">
                    <a:lnT w="12700" cap="flat" cmpd="sng" algn="ctr">
                      <a:solidFill>
                        <a:schemeClr val="tx1">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$23.04</a:t>
                      </a:r>
                    </a:p>
                  </a:txBody>
                  <a:tcPr marL="66563" marR="66563" marT="13312" marB="13312" anchor="ctr">
                    <a:lnT w="12700" cap="flat" cmpd="sng" algn="ctr">
                      <a:solidFill>
                        <a:schemeClr val="tx1">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$76.10</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T w="12700" cap="flat" cmpd="sng" algn="ctr">
                      <a:solidFill>
                        <a:schemeClr val="tx1">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$46.08</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R>
                      <a:noFill/>
                    </a:lnR>
                    <a:lnT w="12700" cap="flat" cmpd="sng" algn="ctr">
                      <a:solidFill>
                        <a:schemeClr val="tx1">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125494">
                <a:tc>
                  <a:txBody>
                    <a:bodyPr/>
                    <a:lstStyle/>
                    <a:p>
                      <a:pPr marL="11113" marR="0" indent="0" algn="ctr" defTabSz="457200" rtl="0" eaLnBrk="1" latinLnBrk="0" hangingPunct="1">
                        <a:lnSpc>
                          <a:spcPts val="890"/>
                        </a:lnSpc>
                        <a:spcBef>
                          <a:spcPts val="0"/>
                        </a:spcBef>
                        <a:spcAft>
                          <a:spcPts val="0"/>
                        </a:spcAft>
                        <a:tabLst/>
                      </a:pPr>
                      <a:r>
                        <a:rPr lang="en-US" sz="950" kern="1200" dirty="0">
                          <a:solidFill>
                            <a:schemeClr val="tx1"/>
                          </a:solidFill>
                          <a:effectLst/>
                          <a:latin typeface="Franklin Gothic Book" panose="020B0503020102020204" pitchFamily="34" charset="0"/>
                          <a:ea typeface="+mn-ea"/>
                          <a:cs typeface="+mn-cs"/>
                        </a:rPr>
                        <a:t>50</a:t>
                      </a:r>
                      <a:r>
                        <a:rPr lang="en-US" sz="950" kern="1200" baseline="0" dirty="0">
                          <a:solidFill>
                            <a:schemeClr val="tx1"/>
                          </a:solidFill>
                          <a:effectLst/>
                          <a:latin typeface="Franklin Gothic Book" panose="020B0503020102020204" pitchFamily="34" charset="0"/>
                          <a:ea typeface="+mn-ea"/>
                          <a:cs typeface="+mn-cs"/>
                        </a:rPr>
                        <a:t> – 64</a:t>
                      </a:r>
                      <a:endParaRPr lang="en-US" sz="950" kern="1200" dirty="0">
                        <a:solidFill>
                          <a:schemeClr val="tx1"/>
                        </a:solidFill>
                        <a:effectLst/>
                        <a:latin typeface="Franklin Gothic Book" panose="020B0503020102020204" pitchFamily="34" charset="0"/>
                        <a:ea typeface="+mn-ea"/>
                        <a:cs typeface="+mn-cs"/>
                      </a:endParaRPr>
                    </a:p>
                  </a:txBody>
                  <a:tcPr marL="66563" marR="66563" marT="13312" marB="13312" anchor="ctr">
                    <a:lnL w="12700" cap="flat" cmpd="sng" algn="ctr">
                      <a:noFill/>
                      <a:prstDash val="solid"/>
                      <a:round/>
                      <a:headEnd type="none" w="med" len="med"/>
                      <a:tailEnd type="none" w="med" len="med"/>
                    </a:lnL>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$43.39</a:t>
                      </a: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$26.32</a:t>
                      </a: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$86.77</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$52.65</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R>
                      <a:noFill/>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125494">
                <a:tc>
                  <a:txBody>
                    <a:bodyPr/>
                    <a:lstStyle/>
                    <a:p>
                      <a:pPr marL="11113" marR="0" indent="0" algn="ctr" defTabSz="457200" rtl="0" eaLnBrk="1" latinLnBrk="0" hangingPunct="1">
                        <a:lnSpc>
                          <a:spcPts val="890"/>
                        </a:lnSpc>
                        <a:spcBef>
                          <a:spcPts val="0"/>
                        </a:spcBef>
                        <a:spcAft>
                          <a:spcPts val="0"/>
                        </a:spcAft>
                        <a:tabLst/>
                      </a:pPr>
                      <a:r>
                        <a:rPr lang="en-US" sz="950" kern="1200" dirty="0">
                          <a:solidFill>
                            <a:schemeClr val="tx1"/>
                          </a:solidFill>
                          <a:effectLst/>
                          <a:latin typeface="Franklin Gothic Book" panose="020B0503020102020204" pitchFamily="34" charset="0"/>
                          <a:ea typeface="+mn-ea"/>
                          <a:cs typeface="+mn-cs"/>
                        </a:rPr>
                        <a:t>65</a:t>
                      </a:r>
                      <a:r>
                        <a:rPr lang="en-US" sz="950" kern="1200" baseline="0" dirty="0">
                          <a:solidFill>
                            <a:schemeClr val="tx1"/>
                          </a:solidFill>
                          <a:effectLst/>
                          <a:latin typeface="Franklin Gothic Book" panose="020B0503020102020204" pitchFamily="34" charset="0"/>
                          <a:ea typeface="+mn-ea"/>
                          <a:cs typeface="+mn-cs"/>
                        </a:rPr>
                        <a:t> - 74</a:t>
                      </a:r>
                      <a:endParaRPr lang="en-US" sz="950" kern="1200" dirty="0">
                        <a:solidFill>
                          <a:schemeClr val="tx1"/>
                        </a:solidFill>
                        <a:effectLst/>
                        <a:latin typeface="Franklin Gothic Book" panose="020B0503020102020204" pitchFamily="34" charset="0"/>
                        <a:ea typeface="+mn-ea"/>
                        <a:cs typeface="+mn-cs"/>
                      </a:endParaRPr>
                    </a:p>
                  </a:txBody>
                  <a:tcPr marL="66563" marR="66563" marT="13312" marB="13312" anchor="ctr">
                    <a:lnL w="12700" cap="flat" cmpd="sng" algn="ctr">
                      <a:noFill/>
                      <a:prstDash val="solid"/>
                      <a:round/>
                      <a:headEnd type="none" w="med" len="med"/>
                      <a:tailEnd type="none" w="med" len="med"/>
                    </a:lnL>
                    <a:lnT w="19050" cap="flat" cmpd="sng" algn="ctr">
                      <a:solidFill>
                        <a:schemeClr val="tx2">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$54.88</a:t>
                      </a: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algn="ctr" fontAlgn="ctr"/>
                      <a:r>
                        <a:rPr lang="en-US" sz="950" b="0" i="0" u="none" strike="noStrike" kern="1200" dirty="0">
                          <a:solidFill>
                            <a:schemeClr val="tx1"/>
                          </a:solidFill>
                          <a:effectLst/>
                          <a:latin typeface="Franklin Gothic Book" panose="020B0503020102020204" pitchFamily="34" charset="0"/>
                          <a:ea typeface="+mn-ea"/>
                          <a:cs typeface="+mn-cs"/>
                        </a:rPr>
                        <a:t>$32.91</a:t>
                      </a: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$109.76</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T w="19050" cap="flat" cmpd="sng" algn="ctr">
                      <a:solidFill>
                        <a:schemeClr val="tx2">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50" dirty="0">
                          <a:latin typeface="Franklin Gothic Book" panose="020B0503020102020204"/>
                        </a:rPr>
                        <a:t>$65.81</a:t>
                      </a:r>
                      <a:endParaRPr lang="en-US" sz="950" dirty="0">
                        <a:solidFill>
                          <a:schemeClr val="tx1"/>
                        </a:solidFill>
                        <a:latin typeface="Franklin Gothic Book" panose="020B0503020102020204"/>
                        <a:cs typeface="Arial" panose="020B0604020202020204" pitchFamily="34" charset="0"/>
                      </a:endParaRPr>
                    </a:p>
                  </a:txBody>
                  <a:tcPr marL="66563" marR="66563" marT="13312" marB="13312" anchor="ctr">
                    <a:lnR>
                      <a:noFill/>
                    </a:lnR>
                    <a:lnT w="19050" cap="flat" cmpd="sng" algn="ctr">
                      <a:solidFill>
                        <a:schemeClr val="tx2">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val="3579402113"/>
                  </a:ext>
                </a:extLst>
              </a:tr>
            </a:tbl>
          </a:graphicData>
        </a:graphic>
      </p:graphicFrame>
    </p:spTree>
    <p:extLst>
      <p:ext uri="{BB962C8B-B14F-4D97-AF65-F5344CB8AC3E}">
        <p14:creationId xmlns:p14="http://schemas.microsoft.com/office/powerpoint/2010/main" val="392157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Short-Term Disability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3134691" cy="563472"/>
          </a:xfrm>
        </p:spPr>
        <p:txBody>
          <a:bodyPr/>
          <a:lstStyle/>
          <a:p>
            <a:pPr marL="0" indent="0">
              <a:buNone/>
            </a:pPr>
            <a:r>
              <a:rPr lang="en-US" b="1" dirty="0">
                <a:solidFill>
                  <a:schemeClr val="tx1">
                    <a:lumMod val="75000"/>
                    <a:lumOff val="25000"/>
                  </a:schemeClr>
                </a:solidFill>
              </a:rPr>
              <a:t>Claims Example</a:t>
            </a:r>
          </a:p>
        </p:txBody>
      </p:sp>
      <p:sp>
        <p:nvSpPr>
          <p:cNvPr id="8" name="TextBox 7">
            <a:extLst>
              <a:ext uri="{FF2B5EF4-FFF2-40B4-BE49-F238E27FC236}">
                <a16:creationId xmlns:a16="http://schemas.microsoft.com/office/drawing/2014/main" id="{9240E139-C10E-0442-DBBD-5C343AC752F6}"/>
              </a:ext>
            </a:extLst>
          </p:cNvPr>
          <p:cNvSpPr txBox="1"/>
          <p:nvPr/>
        </p:nvSpPr>
        <p:spPr>
          <a:xfrm>
            <a:off x="1109135" y="1925033"/>
            <a:ext cx="5491170" cy="1354217"/>
          </a:xfrm>
          <a:prstGeom prst="rect">
            <a:avLst/>
          </a:prstGeom>
          <a:solidFill>
            <a:srgbClr val="3C539A"/>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pitchFamily="34" charset="0"/>
                <a:ea typeface="MS PGothic" charset="0"/>
              </a:rPr>
              <a:t>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rPr>
              <a:t>of working Americans will experience a short-term disability (six months or less) due to illness, injury, or pregnancy (The Council for Disability Awareness, 2021)</a:t>
            </a:r>
          </a:p>
        </p:txBody>
      </p:sp>
      <p:sp>
        <p:nvSpPr>
          <p:cNvPr id="9" name="TextBox 8">
            <a:extLst>
              <a:ext uri="{FF2B5EF4-FFF2-40B4-BE49-F238E27FC236}">
                <a16:creationId xmlns:a16="http://schemas.microsoft.com/office/drawing/2014/main" id="{7C331058-DC5D-81B1-A98E-D17ECE9EB39F}"/>
              </a:ext>
            </a:extLst>
          </p:cNvPr>
          <p:cNvSpPr txBox="1"/>
          <p:nvPr/>
        </p:nvSpPr>
        <p:spPr>
          <a:xfrm>
            <a:off x="1109135" y="3405581"/>
            <a:ext cx="5491170" cy="1138773"/>
          </a:xfrm>
          <a:prstGeom prst="rect">
            <a:avLst/>
          </a:prstGeom>
          <a:solidFill>
            <a:srgbClr val="3C539A"/>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pitchFamily="34" charset="0"/>
                <a:ea typeface="MS PGothic" charset="0"/>
              </a:rPr>
              <a:t>1 in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rPr>
              <a:t>of today’s 20-year-olds will become disabled before reaching age 67 (Social Security Administration, 2022)</a:t>
            </a:r>
          </a:p>
        </p:txBody>
      </p:sp>
      <p:sp>
        <p:nvSpPr>
          <p:cNvPr id="10" name="TextBox 9">
            <a:extLst>
              <a:ext uri="{FF2B5EF4-FFF2-40B4-BE49-F238E27FC236}">
                <a16:creationId xmlns:a16="http://schemas.microsoft.com/office/drawing/2014/main" id="{FB8F69A7-D1E9-3002-8F57-62ADD8402D46}"/>
              </a:ext>
            </a:extLst>
          </p:cNvPr>
          <p:cNvSpPr txBox="1"/>
          <p:nvPr/>
        </p:nvSpPr>
        <p:spPr>
          <a:xfrm>
            <a:off x="1109134" y="4679240"/>
            <a:ext cx="5491170" cy="1354217"/>
          </a:xfrm>
          <a:prstGeom prst="rect">
            <a:avLst/>
          </a:prstGeom>
          <a:solidFill>
            <a:srgbClr val="3C539A"/>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pitchFamily="34" charset="0"/>
                <a:ea typeface="MS PGothic" charset="0"/>
              </a:rPr>
              <a:t>Only 55%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rPr>
              <a:t>of American adults indicate they have enough savings to cover three months of living expenses in the event they’re not earning any income (Federal Reserve, 2022). </a:t>
            </a:r>
          </a:p>
        </p:txBody>
      </p:sp>
      <p:graphicFrame>
        <p:nvGraphicFramePr>
          <p:cNvPr id="11" name="Table 10">
            <a:extLst>
              <a:ext uri="{FF2B5EF4-FFF2-40B4-BE49-F238E27FC236}">
                <a16:creationId xmlns:a16="http://schemas.microsoft.com/office/drawing/2014/main" id="{8934092E-1C91-80C2-3618-AF562C818F45}"/>
              </a:ext>
            </a:extLst>
          </p:cNvPr>
          <p:cNvGraphicFramePr>
            <a:graphicFrameLocks noGrp="1"/>
          </p:cNvGraphicFramePr>
          <p:nvPr>
            <p:extLst>
              <p:ext uri="{D42A27DB-BD31-4B8C-83A1-F6EECF244321}">
                <p14:modId xmlns:p14="http://schemas.microsoft.com/office/powerpoint/2010/main" val="680335064"/>
              </p:ext>
            </p:extLst>
          </p:nvPr>
        </p:nvGraphicFramePr>
        <p:xfrm>
          <a:off x="7306887" y="1925033"/>
          <a:ext cx="4114802" cy="4108423"/>
        </p:xfrm>
        <a:graphic>
          <a:graphicData uri="http://schemas.openxmlformats.org/drawingml/2006/table">
            <a:tbl>
              <a:tblPr firstRow="1" bandRow="1">
                <a:tableStyleId>{EB9631B5-78F2-41C9-869B-9F39066F8104}</a:tableStyleId>
              </a:tblPr>
              <a:tblGrid>
                <a:gridCol w="4114802">
                  <a:extLst>
                    <a:ext uri="{9D8B030D-6E8A-4147-A177-3AD203B41FA5}">
                      <a16:colId xmlns:a16="http://schemas.microsoft.com/office/drawing/2014/main" val="20000"/>
                    </a:ext>
                  </a:extLst>
                </a:gridCol>
              </a:tblGrid>
              <a:tr h="10515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solidFill>
                        </a:rPr>
                        <a:t>Claims Example – 7</a:t>
                      </a:r>
                      <a:r>
                        <a:rPr lang="en-US" sz="1400" baseline="0" dirty="0">
                          <a:solidFill>
                            <a:schemeClr val="bg2"/>
                          </a:solidFill>
                        </a:rPr>
                        <a:t> / 7 / 6 Plan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bg2"/>
                          </a:solidFill>
                        </a:rPr>
                        <a:t>30 Year Old Employee making $40,000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bg2"/>
                          </a:solidFill>
                        </a:rPr>
                        <a:t>$2,000 Monthly Benefit</a:t>
                      </a:r>
                      <a:endParaRPr lang="en-US" sz="1400" dirty="0">
                        <a:solidFill>
                          <a:schemeClr val="bg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2"/>
                          </a:solidFill>
                          <a:latin typeface="+mn-lt"/>
                          <a:ea typeface="+mn-ea"/>
                          <a:cs typeface="+mn-cs"/>
                        </a:rPr>
                        <a:t>Annual Premium: $913.20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4688">
                <a:tc>
                  <a:txBody>
                    <a:bodyPr/>
                    <a:lstStyle/>
                    <a:p>
                      <a:pPr algn="ctr"/>
                      <a:r>
                        <a:rPr lang="en-US" sz="1200" b="1" dirty="0">
                          <a:solidFill>
                            <a:srgbClr val="3C4652"/>
                          </a:solidFill>
                        </a:rPr>
                        <a:t>How it Works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0002"/>
                  </a:ext>
                </a:extLst>
              </a:tr>
              <a:tr h="5088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accent1"/>
                          </a:solidFill>
                          <a:latin typeface="Century Gothic" panose="020B0502020202020204" pitchFamily="34" charset="0"/>
                          <a:ea typeface="+mn-ea"/>
                          <a:cs typeface="+mn-cs"/>
                        </a:rPr>
                        <a:t>The insured is</a:t>
                      </a:r>
                      <a:r>
                        <a:rPr lang="en-US" sz="1200" b="1" kern="1200" baseline="0" dirty="0">
                          <a:solidFill>
                            <a:schemeClr val="accent1"/>
                          </a:solidFill>
                          <a:latin typeface="Century Gothic" panose="020B0502020202020204" pitchFamily="34" charset="0"/>
                          <a:ea typeface="+mn-ea"/>
                          <a:cs typeface="+mn-cs"/>
                        </a:rPr>
                        <a:t> Injured helping his friend move over the weekend</a:t>
                      </a:r>
                      <a:endParaRPr lang="en-US" sz="1200" b="1" kern="1200" dirty="0">
                        <a:solidFill>
                          <a:schemeClr val="accent1"/>
                        </a:solidFill>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069257"/>
                  </a:ext>
                </a:extLst>
              </a:tr>
              <a:tr h="3346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Century Gothic" panose="020B0502020202020204" pitchFamily="34" charset="0"/>
                        </a:rPr>
                        <a:t>The insured visits the doctor.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86124294"/>
                  </a:ext>
                </a:extLst>
              </a:tr>
              <a:tr h="5088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Century Gothic" panose="020B0502020202020204" pitchFamily="34" charset="0"/>
                        </a:rPr>
                        <a:t>A physician determines the insured</a:t>
                      </a:r>
                      <a:r>
                        <a:rPr lang="en-US" sz="1200" b="1" baseline="0" dirty="0">
                          <a:solidFill>
                            <a:schemeClr val="accent1"/>
                          </a:solidFill>
                          <a:latin typeface="Century Gothic" panose="020B0502020202020204" pitchFamily="34" charset="0"/>
                        </a:rPr>
                        <a:t> will be out of work for 90 days while recovering.</a:t>
                      </a:r>
                      <a:endParaRPr lang="en-US" sz="1200" b="1" dirty="0">
                        <a:solidFill>
                          <a:schemeClr val="accent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37329276"/>
                  </a:ext>
                </a:extLst>
              </a:tr>
              <a:tr h="334688">
                <a:tc>
                  <a:txBody>
                    <a:bodyPr/>
                    <a:lstStyle/>
                    <a:p>
                      <a:pPr marL="38"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3C4652"/>
                          </a:solidFill>
                          <a:latin typeface="+mn-lt"/>
                          <a:ea typeface="+mn-ea"/>
                          <a:cs typeface="+mn-cs"/>
                        </a:rPr>
                        <a:t>Benefit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2306754711"/>
                  </a:ext>
                </a:extLst>
              </a:tr>
              <a:tr h="712353">
                <a:tc>
                  <a:txBody>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3C4652"/>
                          </a:solidFill>
                          <a:latin typeface="Century Gothic" panose="020B0502020202020204" pitchFamily="34" charset="0"/>
                        </a:rPr>
                        <a:t>Aflac Group pays the insured 60% of their salary, up to $2,000</a:t>
                      </a:r>
                      <a:r>
                        <a:rPr lang="en-US" sz="1200" baseline="0" dirty="0">
                          <a:solidFill>
                            <a:srgbClr val="3C4652"/>
                          </a:solidFill>
                          <a:latin typeface="Century Gothic" panose="020B0502020202020204" pitchFamily="34" charset="0"/>
                        </a:rPr>
                        <a:t> monthly,</a:t>
                      </a:r>
                      <a:r>
                        <a:rPr lang="en-US" sz="1200" dirty="0">
                          <a:solidFill>
                            <a:srgbClr val="3C4652"/>
                          </a:solidFill>
                          <a:latin typeface="Century Gothic" panose="020B0502020202020204" pitchFamily="34" charset="0"/>
                        </a:rPr>
                        <a:t> for the length of disability</a:t>
                      </a:r>
                      <a:r>
                        <a:rPr lang="en-US" sz="1200" baseline="0" dirty="0">
                          <a:solidFill>
                            <a:srgbClr val="3C4652"/>
                          </a:solidFill>
                          <a:latin typeface="Century Gothic" panose="020B0502020202020204" pitchFamily="34" charset="0"/>
                        </a:rPr>
                        <a:t> after the elimination period. </a:t>
                      </a:r>
                      <a:endParaRPr lang="en-US" sz="1200" dirty="0">
                        <a:solidFill>
                          <a:srgbClr val="3C465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7906028"/>
                  </a:ext>
                </a:extLst>
              </a:tr>
              <a:tr h="322789">
                <a:tc>
                  <a:txBody>
                    <a:bodyPr/>
                    <a:lstStyle/>
                    <a:p>
                      <a:pPr algn="ctr"/>
                      <a:r>
                        <a:rPr lang="en-US" sz="1200" b="1" dirty="0">
                          <a:solidFill>
                            <a:schemeClr val="accent1"/>
                          </a:solidFill>
                        </a:rPr>
                        <a:t>Total Benefit = $5,532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351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9041FFCA-C9A1-C8E8-55AE-CADEA13BD783}"/>
              </a:ext>
            </a:extLst>
          </p:cNvPr>
          <p:cNvSpPr txBox="1">
            <a:spLocks/>
          </p:cNvSpPr>
          <p:nvPr/>
        </p:nvSpPr>
        <p:spPr bwMode="gray">
          <a:xfrm>
            <a:off x="498035" y="3733800"/>
            <a:ext cx="13167718" cy="304800"/>
          </a:xfrm>
          <a:prstGeom prst="rect">
            <a:avLst/>
          </a:prstGeom>
          <a:noFill/>
          <a:ln>
            <a:noFill/>
          </a:ln>
        </p:spPr>
        <p:txBody>
          <a:bodyPr vert="horz" wrap="square" lIns="0" tIns="0" rIns="85963" bIns="0" numCol="1" anchor="b" anchorCtr="0" compatLnSpc="1">
            <a:prstTxWarp prst="textNoShape">
              <a:avLst/>
            </a:prstTxWarp>
          </a:bodyPr>
          <a:lstStyle>
            <a:lvl1pPr marL="0" marR="0" indent="0" algn="l" defTabSz="1068299" rtl="0" eaLnBrk="1" fontAlgn="base" latinLnBrk="0" hangingPunct="1">
              <a:lnSpc>
                <a:spcPct val="100000"/>
              </a:lnSpc>
              <a:spcBef>
                <a:spcPct val="0"/>
              </a:spcBef>
              <a:spcAft>
                <a:spcPct val="0"/>
              </a:spcAft>
              <a:buClrTx/>
              <a:buSzTx/>
              <a:buFontTx/>
              <a:buNone/>
              <a:tabLst/>
              <a:defRPr sz="1800" b="0" i="0" cap="none">
                <a:solidFill>
                  <a:schemeClr val="accent1"/>
                </a:solidFill>
                <a:latin typeface="Century Gothic"/>
                <a:ea typeface="MS PGothic" pitchFamily="34" charset="-128"/>
                <a:cs typeface="Century Gothic"/>
              </a:defRPr>
            </a:lvl1pPr>
            <a:lvl2pPr algn="l" defTabSz="1068299" rtl="0" eaLnBrk="1" fontAlgn="base" hangingPunct="1">
              <a:spcBef>
                <a:spcPct val="0"/>
              </a:spcBef>
              <a:spcAft>
                <a:spcPct val="0"/>
              </a:spcAft>
              <a:defRPr sz="2200">
                <a:solidFill>
                  <a:schemeClr val="accent1"/>
                </a:solidFill>
                <a:latin typeface="Century Gothic" charset="0"/>
                <a:ea typeface="MS PGothic" pitchFamily="34" charset="-128"/>
                <a:cs typeface="MS PGothic" charset="0"/>
              </a:defRPr>
            </a:lvl2pPr>
            <a:lvl3pPr algn="l" defTabSz="1068299" rtl="0" eaLnBrk="1" fontAlgn="base" hangingPunct="1">
              <a:spcBef>
                <a:spcPct val="0"/>
              </a:spcBef>
              <a:spcAft>
                <a:spcPct val="0"/>
              </a:spcAft>
              <a:defRPr sz="2200">
                <a:solidFill>
                  <a:schemeClr val="accent1"/>
                </a:solidFill>
                <a:latin typeface="Century Gothic" charset="0"/>
                <a:ea typeface="MS PGothic" pitchFamily="34" charset="-128"/>
                <a:cs typeface="MS PGothic" charset="0"/>
              </a:defRPr>
            </a:lvl3pPr>
            <a:lvl4pPr algn="l" defTabSz="1068299" rtl="0" eaLnBrk="1" fontAlgn="base" hangingPunct="1">
              <a:spcBef>
                <a:spcPct val="0"/>
              </a:spcBef>
              <a:spcAft>
                <a:spcPct val="0"/>
              </a:spcAft>
              <a:defRPr sz="2200">
                <a:solidFill>
                  <a:schemeClr val="accent1"/>
                </a:solidFill>
                <a:latin typeface="Century Gothic" charset="0"/>
                <a:ea typeface="MS PGothic" pitchFamily="34" charset="-128"/>
                <a:cs typeface="MS PGothic" charset="0"/>
              </a:defRPr>
            </a:lvl4pPr>
            <a:lvl5pPr algn="l" defTabSz="1068299" rtl="0" eaLnBrk="1" fontAlgn="base" hangingPunct="1">
              <a:spcBef>
                <a:spcPct val="0"/>
              </a:spcBef>
              <a:spcAft>
                <a:spcPct val="0"/>
              </a:spcAft>
              <a:defRPr sz="2200">
                <a:solidFill>
                  <a:schemeClr val="accent1"/>
                </a:solidFill>
                <a:latin typeface="Century Gothic" charset="0"/>
                <a:ea typeface="MS PGothic" pitchFamily="34" charset="-128"/>
                <a:cs typeface="MS PGothic" charset="0"/>
              </a:defRPr>
            </a:lvl5pPr>
            <a:lvl6pPr marL="457162" algn="l" defTabSz="1068299" rtl="0" eaLnBrk="1" fontAlgn="base" hangingPunct="1">
              <a:spcBef>
                <a:spcPct val="0"/>
              </a:spcBef>
              <a:spcAft>
                <a:spcPct val="0"/>
              </a:spcAft>
              <a:defRPr sz="2000" b="1">
                <a:solidFill>
                  <a:schemeClr val="tx1"/>
                </a:solidFill>
                <a:latin typeface="Garamond" charset="0"/>
              </a:defRPr>
            </a:lvl6pPr>
            <a:lvl7pPr marL="914323" algn="l" defTabSz="1068299" rtl="0" eaLnBrk="1" fontAlgn="base" hangingPunct="1">
              <a:spcBef>
                <a:spcPct val="0"/>
              </a:spcBef>
              <a:spcAft>
                <a:spcPct val="0"/>
              </a:spcAft>
              <a:defRPr sz="2000" b="1">
                <a:solidFill>
                  <a:schemeClr val="tx1"/>
                </a:solidFill>
                <a:latin typeface="Garamond" charset="0"/>
              </a:defRPr>
            </a:lvl7pPr>
            <a:lvl8pPr marL="1371485" algn="l" defTabSz="1068299" rtl="0" eaLnBrk="1" fontAlgn="base" hangingPunct="1">
              <a:spcBef>
                <a:spcPct val="0"/>
              </a:spcBef>
              <a:spcAft>
                <a:spcPct val="0"/>
              </a:spcAft>
              <a:defRPr sz="2000" b="1">
                <a:solidFill>
                  <a:schemeClr val="tx1"/>
                </a:solidFill>
                <a:latin typeface="Garamond" charset="0"/>
              </a:defRPr>
            </a:lvl8pPr>
            <a:lvl9pPr marL="1828647" algn="l" defTabSz="1068299" rtl="0" eaLnBrk="1" fontAlgn="base" hangingPunct="1">
              <a:spcBef>
                <a:spcPct val="0"/>
              </a:spcBef>
              <a:spcAft>
                <a:spcPct val="0"/>
              </a:spcAft>
              <a:defRPr sz="2000" b="1">
                <a:solidFill>
                  <a:schemeClr val="tx1"/>
                </a:solidFill>
                <a:latin typeface="Garamond" charset="0"/>
              </a:defRPr>
            </a:lvl9pPr>
          </a:lstStyle>
          <a:p>
            <a:r>
              <a:rPr lang="en-US" sz="4000" b="1" kern="0" dirty="0">
                <a:solidFill>
                  <a:schemeClr val="bg2"/>
                </a:solidFill>
              </a:rPr>
              <a:t>Aflac Brochures</a:t>
            </a:r>
          </a:p>
        </p:txBody>
      </p:sp>
      <p:sp>
        <p:nvSpPr>
          <p:cNvPr id="6" name="TextBox 5">
            <a:extLst>
              <a:ext uri="{FF2B5EF4-FFF2-40B4-BE49-F238E27FC236}">
                <a16:creationId xmlns:a16="http://schemas.microsoft.com/office/drawing/2014/main" id="{D65B910B-AD7B-E05A-4124-9C5565A4F5C6}"/>
              </a:ext>
            </a:extLst>
          </p:cNvPr>
          <p:cNvSpPr txBox="1"/>
          <p:nvPr/>
        </p:nvSpPr>
        <p:spPr>
          <a:xfrm>
            <a:off x="5392132" y="5353843"/>
            <a:ext cx="6664749" cy="954107"/>
          </a:xfrm>
          <a:prstGeom prst="rect">
            <a:avLst/>
          </a:prstGeom>
          <a:noFill/>
          <a:ln>
            <a:solidFill>
              <a:schemeClr val="accent2"/>
            </a:solidFill>
          </a:ln>
        </p:spPr>
        <p:txBody>
          <a:bodyPr wrap="square" rtlCol="0">
            <a:spAutoFit/>
          </a:bodyPr>
          <a:lstStyle/>
          <a:p>
            <a:pPr algn="ctr"/>
            <a:r>
              <a:rPr lang="en-US" sz="1400" dirty="0">
                <a:latin typeface="Franklin Gothic Book" panose="020B0503020102020204"/>
              </a:rPr>
              <a:t>The brochures contain all benefit details, limitations, exclusions, and terms to know. </a:t>
            </a:r>
          </a:p>
          <a:p>
            <a:pPr algn="ctr"/>
            <a:r>
              <a:rPr lang="en-US" sz="1400" dirty="0">
                <a:latin typeface="Franklin Gothic Book" panose="020B0503020102020204"/>
              </a:rPr>
              <a:t>Locate them on the PrestigePEO Open Enrollment Resource Center</a:t>
            </a:r>
          </a:p>
          <a:p>
            <a:pPr algn="ctr"/>
            <a:r>
              <a:rPr lang="en-US" sz="1400" b="1" dirty="0">
                <a:solidFill>
                  <a:srgbClr val="ED7D31"/>
                </a:solidFill>
                <a:latin typeface="Arial" panose="020B0604020202020204" pitchFamily="34" charset="0"/>
                <a:ea typeface="ＭＳ Ｐゴシック" charset="0"/>
                <a:cs typeface="Arial" panose="020B0604020202020204" pitchFamily="34" charset="0"/>
                <a:sym typeface="Bebas Neue" charset="0"/>
              </a:rPr>
              <a:t>https://www.prestigepeo.com/openenrollment </a:t>
            </a:r>
          </a:p>
          <a:p>
            <a:pPr algn="ctr"/>
            <a:endParaRPr lang="en-US" sz="1400" dirty="0">
              <a:latin typeface="Franklin Gothic Book" panose="020B0503020102020204"/>
            </a:endParaRPr>
          </a:p>
        </p:txBody>
      </p:sp>
      <p:sp>
        <p:nvSpPr>
          <p:cNvPr id="7" name="TextBox 6">
            <a:extLst>
              <a:ext uri="{FF2B5EF4-FFF2-40B4-BE49-F238E27FC236}">
                <a16:creationId xmlns:a16="http://schemas.microsoft.com/office/drawing/2014/main" id="{639B0461-78D1-2A0E-BF7D-C72AF795F0D9}"/>
              </a:ext>
            </a:extLst>
          </p:cNvPr>
          <p:cNvSpPr txBox="1"/>
          <p:nvPr/>
        </p:nvSpPr>
        <p:spPr>
          <a:xfrm>
            <a:off x="5721375" y="972543"/>
            <a:ext cx="5434641" cy="369332"/>
          </a:xfrm>
          <a:prstGeom prst="rect">
            <a:avLst/>
          </a:prstGeom>
          <a:noFill/>
        </p:spPr>
        <p:txBody>
          <a:bodyPr wrap="square" rtlCol="0">
            <a:spAutoFit/>
          </a:bodyPr>
          <a:lstStyle/>
          <a:p>
            <a:pPr fontAlgn="auto">
              <a:spcBef>
                <a:spcPts val="0"/>
              </a:spcBef>
              <a:spcAft>
                <a:spcPts val="0"/>
              </a:spcAft>
            </a:pPr>
            <a:r>
              <a:rPr lang="en-US" sz="1800" b="1" dirty="0">
                <a:solidFill>
                  <a:srgbClr val="3C539A"/>
                </a:solidFill>
                <a:latin typeface="Franklin Gothic Book" panose="020B0503020102020204"/>
                <a:ea typeface="+mn-ea"/>
                <a:cs typeface="+mn-cs"/>
              </a:rPr>
              <a:t>Accident Insurance</a:t>
            </a:r>
          </a:p>
        </p:txBody>
      </p:sp>
      <p:sp>
        <p:nvSpPr>
          <p:cNvPr id="8" name="TextBox 7">
            <a:extLst>
              <a:ext uri="{FF2B5EF4-FFF2-40B4-BE49-F238E27FC236}">
                <a16:creationId xmlns:a16="http://schemas.microsoft.com/office/drawing/2014/main" id="{67B2BF9F-7AA2-741B-E388-1B1DD19DF7A4}"/>
              </a:ext>
            </a:extLst>
          </p:cNvPr>
          <p:cNvSpPr txBox="1"/>
          <p:nvPr/>
        </p:nvSpPr>
        <p:spPr>
          <a:xfrm>
            <a:off x="8756969" y="972543"/>
            <a:ext cx="5434641" cy="369332"/>
          </a:xfrm>
          <a:prstGeom prst="rect">
            <a:avLst/>
          </a:prstGeom>
          <a:noFill/>
        </p:spPr>
        <p:txBody>
          <a:bodyPr wrap="square" rtlCol="0">
            <a:spAutoFit/>
          </a:bodyPr>
          <a:lstStyle/>
          <a:p>
            <a:pPr fontAlgn="auto">
              <a:spcBef>
                <a:spcPts val="0"/>
              </a:spcBef>
              <a:spcAft>
                <a:spcPts val="0"/>
              </a:spcAft>
            </a:pPr>
            <a:r>
              <a:rPr lang="en-US" sz="1800" b="1" dirty="0">
                <a:solidFill>
                  <a:srgbClr val="3C539A"/>
                </a:solidFill>
                <a:latin typeface="Franklin Gothic Book" panose="020B0503020102020204"/>
                <a:ea typeface="+mn-ea"/>
                <a:cs typeface="+mn-cs"/>
              </a:rPr>
              <a:t>Critical Illness Insurance</a:t>
            </a:r>
          </a:p>
        </p:txBody>
      </p:sp>
      <p:sp>
        <p:nvSpPr>
          <p:cNvPr id="9" name="TextBox 8">
            <a:extLst>
              <a:ext uri="{FF2B5EF4-FFF2-40B4-BE49-F238E27FC236}">
                <a16:creationId xmlns:a16="http://schemas.microsoft.com/office/drawing/2014/main" id="{7EF2C805-F55F-B303-1155-DC0C367B71FB}"/>
              </a:ext>
            </a:extLst>
          </p:cNvPr>
          <p:cNvSpPr txBox="1"/>
          <p:nvPr/>
        </p:nvSpPr>
        <p:spPr>
          <a:xfrm>
            <a:off x="5752556" y="3054620"/>
            <a:ext cx="5434641" cy="369332"/>
          </a:xfrm>
          <a:prstGeom prst="rect">
            <a:avLst/>
          </a:prstGeom>
          <a:noFill/>
        </p:spPr>
        <p:txBody>
          <a:bodyPr wrap="square" rtlCol="0">
            <a:spAutoFit/>
          </a:bodyPr>
          <a:lstStyle/>
          <a:p>
            <a:pPr fontAlgn="auto">
              <a:spcBef>
                <a:spcPts val="0"/>
              </a:spcBef>
              <a:spcAft>
                <a:spcPts val="0"/>
              </a:spcAft>
            </a:pPr>
            <a:r>
              <a:rPr lang="en-US" sz="1800" b="1" dirty="0">
                <a:solidFill>
                  <a:srgbClr val="3C539A"/>
                </a:solidFill>
                <a:latin typeface="Franklin Gothic Book" panose="020B0503020102020204"/>
                <a:ea typeface="+mn-ea"/>
                <a:cs typeface="+mn-cs"/>
              </a:rPr>
              <a:t>Hospital Indemnity Insurance</a:t>
            </a:r>
          </a:p>
        </p:txBody>
      </p:sp>
      <p:sp>
        <p:nvSpPr>
          <p:cNvPr id="10" name="TextBox 9">
            <a:extLst>
              <a:ext uri="{FF2B5EF4-FFF2-40B4-BE49-F238E27FC236}">
                <a16:creationId xmlns:a16="http://schemas.microsoft.com/office/drawing/2014/main" id="{E6E4C163-03B6-9C77-31AF-D600634B309C}"/>
              </a:ext>
            </a:extLst>
          </p:cNvPr>
          <p:cNvSpPr txBox="1"/>
          <p:nvPr/>
        </p:nvSpPr>
        <p:spPr>
          <a:xfrm>
            <a:off x="8939837" y="3064151"/>
            <a:ext cx="5434641" cy="369332"/>
          </a:xfrm>
          <a:prstGeom prst="rect">
            <a:avLst/>
          </a:prstGeom>
          <a:noFill/>
        </p:spPr>
        <p:txBody>
          <a:bodyPr wrap="square" rtlCol="0">
            <a:spAutoFit/>
          </a:bodyPr>
          <a:lstStyle/>
          <a:p>
            <a:pPr fontAlgn="auto">
              <a:spcBef>
                <a:spcPts val="0"/>
              </a:spcBef>
              <a:spcAft>
                <a:spcPts val="0"/>
              </a:spcAft>
            </a:pPr>
            <a:r>
              <a:rPr lang="en-US" sz="1800" b="1" dirty="0">
                <a:solidFill>
                  <a:srgbClr val="3C539A"/>
                </a:solidFill>
                <a:latin typeface="Franklin Gothic Book" panose="020B0503020102020204"/>
                <a:ea typeface="+mn-ea"/>
                <a:cs typeface="+mn-cs"/>
              </a:rPr>
              <a:t>Short-Term Disability Insurance</a:t>
            </a:r>
          </a:p>
        </p:txBody>
      </p:sp>
      <p:graphicFrame>
        <p:nvGraphicFramePr>
          <p:cNvPr id="11" name="Object 10">
            <a:extLst>
              <a:ext uri="{FF2B5EF4-FFF2-40B4-BE49-F238E27FC236}">
                <a16:creationId xmlns:a16="http://schemas.microsoft.com/office/drawing/2014/main" id="{E56BA052-6ED6-205E-7420-4F20E3793B2A}"/>
              </a:ext>
            </a:extLst>
          </p:cNvPr>
          <p:cNvGraphicFramePr>
            <a:graphicFrameLocks noChangeAspect="1"/>
          </p:cNvGraphicFramePr>
          <p:nvPr>
            <p:extLst>
              <p:ext uri="{D42A27DB-BD31-4B8C-83A1-F6EECF244321}">
                <p14:modId xmlns:p14="http://schemas.microsoft.com/office/powerpoint/2010/main" val="1076617021"/>
              </p:ext>
            </p:extLst>
          </p:nvPr>
        </p:nvGraphicFramePr>
        <p:xfrm>
          <a:off x="6047703" y="1351406"/>
          <a:ext cx="1378622" cy="1785494"/>
        </p:xfrm>
        <a:graphic>
          <a:graphicData uri="http://schemas.openxmlformats.org/presentationml/2006/ole">
            <mc:AlternateContent xmlns:mc="http://schemas.openxmlformats.org/markup-compatibility/2006">
              <mc:Choice xmlns:v="urn:schemas-microsoft-com:vml" Requires="v">
                <p:oleObj name="Acrobat Document" r:id="rId2" imgW="5829480" imgH="7543800" progId="Acrobat.Document.DC">
                  <p:embed/>
                </p:oleObj>
              </mc:Choice>
              <mc:Fallback>
                <p:oleObj name="Acrobat Document" r:id="rId2" imgW="5829480" imgH="7543800" progId="Acrobat.Document.DC">
                  <p:embed/>
                  <p:pic>
                    <p:nvPicPr>
                      <p:cNvPr id="9" name="Object 8">
                        <a:extLst>
                          <a:ext uri="{FF2B5EF4-FFF2-40B4-BE49-F238E27FC236}">
                            <a16:creationId xmlns:a16="http://schemas.microsoft.com/office/drawing/2014/main" id="{9695DFF4-C81E-CC23-7A13-1C34455678B6}"/>
                          </a:ext>
                        </a:extLst>
                      </p:cNvPr>
                      <p:cNvPicPr/>
                      <p:nvPr/>
                    </p:nvPicPr>
                    <p:blipFill>
                      <a:blip r:embed="rId3"/>
                      <a:stretch>
                        <a:fillRect/>
                      </a:stretch>
                    </p:blipFill>
                    <p:spPr>
                      <a:xfrm>
                        <a:off x="6047703" y="1351406"/>
                        <a:ext cx="1378622" cy="178549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AA95AB-B72D-1180-56C0-5D54FB422C11}"/>
              </a:ext>
            </a:extLst>
          </p:cNvPr>
          <p:cNvGraphicFramePr>
            <a:graphicFrameLocks noChangeAspect="1"/>
          </p:cNvGraphicFramePr>
          <p:nvPr>
            <p:extLst>
              <p:ext uri="{D42A27DB-BD31-4B8C-83A1-F6EECF244321}">
                <p14:modId xmlns:p14="http://schemas.microsoft.com/office/powerpoint/2010/main" val="3970682869"/>
              </p:ext>
            </p:extLst>
          </p:nvPr>
        </p:nvGraphicFramePr>
        <p:xfrm>
          <a:off x="9075244" y="1325412"/>
          <a:ext cx="1108975" cy="1435144"/>
        </p:xfrm>
        <a:graphic>
          <a:graphicData uri="http://schemas.openxmlformats.org/presentationml/2006/ole">
            <mc:AlternateContent xmlns:mc="http://schemas.openxmlformats.org/markup-compatibility/2006">
              <mc:Choice xmlns:v="urn:schemas-microsoft-com:vml" Requires="v">
                <p:oleObj name="Acrobat Document" r:id="rId4" imgW="3885902" imgH="5028805" progId="AcroExch.Document.DC">
                  <p:embed/>
                </p:oleObj>
              </mc:Choice>
              <mc:Fallback>
                <p:oleObj name="Acrobat Document" r:id="rId4" imgW="3885902" imgH="5028805" progId="AcroExch.Document.DC">
                  <p:embed/>
                  <p:pic>
                    <p:nvPicPr>
                      <p:cNvPr id="10" name="Object 9">
                        <a:extLst>
                          <a:ext uri="{FF2B5EF4-FFF2-40B4-BE49-F238E27FC236}">
                            <a16:creationId xmlns:a16="http://schemas.microsoft.com/office/drawing/2014/main" id="{390FFE90-E5DC-22F4-A727-6A00ED684685}"/>
                          </a:ext>
                        </a:extLst>
                      </p:cNvPr>
                      <p:cNvPicPr/>
                      <p:nvPr/>
                    </p:nvPicPr>
                    <p:blipFill>
                      <a:blip r:embed="rId5"/>
                      <a:stretch>
                        <a:fillRect/>
                      </a:stretch>
                    </p:blipFill>
                    <p:spPr>
                      <a:xfrm>
                        <a:off x="9075244" y="1325412"/>
                        <a:ext cx="1108975" cy="143514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5FFD487-60DE-57A1-A221-D436462FCF03}"/>
              </a:ext>
            </a:extLst>
          </p:cNvPr>
          <p:cNvGraphicFramePr>
            <a:graphicFrameLocks noChangeAspect="1"/>
          </p:cNvGraphicFramePr>
          <p:nvPr>
            <p:extLst>
              <p:ext uri="{D42A27DB-BD31-4B8C-83A1-F6EECF244321}">
                <p14:modId xmlns:p14="http://schemas.microsoft.com/office/powerpoint/2010/main" val="107720683"/>
              </p:ext>
            </p:extLst>
          </p:nvPr>
        </p:nvGraphicFramePr>
        <p:xfrm>
          <a:off x="6096000" y="3433483"/>
          <a:ext cx="1189890" cy="1538123"/>
        </p:xfrm>
        <a:graphic>
          <a:graphicData uri="http://schemas.openxmlformats.org/presentationml/2006/ole">
            <mc:AlternateContent xmlns:mc="http://schemas.openxmlformats.org/markup-compatibility/2006">
              <mc:Choice xmlns:v="urn:schemas-microsoft-com:vml" Requires="v">
                <p:oleObj name="Acrobat Document" r:id="rId6" imgW="5829190" imgH="7543599" progId="Acrobat.Document.DC">
                  <p:embed/>
                </p:oleObj>
              </mc:Choice>
              <mc:Fallback>
                <p:oleObj name="Acrobat Document" r:id="rId6" imgW="5829190" imgH="7543599" progId="Acrobat.Document.DC">
                  <p:embed/>
                  <p:pic>
                    <p:nvPicPr>
                      <p:cNvPr id="13" name="Object 12">
                        <a:extLst>
                          <a:ext uri="{FF2B5EF4-FFF2-40B4-BE49-F238E27FC236}">
                            <a16:creationId xmlns:a16="http://schemas.microsoft.com/office/drawing/2014/main" id="{104E1E62-4B50-018E-394E-860976ECFE85}"/>
                          </a:ext>
                        </a:extLst>
                      </p:cNvPr>
                      <p:cNvPicPr/>
                      <p:nvPr/>
                    </p:nvPicPr>
                    <p:blipFill>
                      <a:blip r:embed="rId7"/>
                      <a:stretch>
                        <a:fillRect/>
                      </a:stretch>
                    </p:blipFill>
                    <p:spPr>
                      <a:xfrm>
                        <a:off x="6096000" y="3433483"/>
                        <a:ext cx="1189890" cy="153812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0FA50C2-8EA7-083C-D9E5-4D02494E172F}"/>
              </a:ext>
            </a:extLst>
          </p:cNvPr>
          <p:cNvGraphicFramePr>
            <a:graphicFrameLocks noChangeAspect="1"/>
          </p:cNvGraphicFramePr>
          <p:nvPr>
            <p:extLst>
              <p:ext uri="{D42A27DB-BD31-4B8C-83A1-F6EECF244321}">
                <p14:modId xmlns:p14="http://schemas.microsoft.com/office/powerpoint/2010/main" val="556949622"/>
              </p:ext>
            </p:extLst>
          </p:nvPr>
        </p:nvGraphicFramePr>
        <p:xfrm>
          <a:off x="9139343" y="3495448"/>
          <a:ext cx="1108976" cy="1435146"/>
        </p:xfrm>
        <a:graphic>
          <a:graphicData uri="http://schemas.openxmlformats.org/presentationml/2006/ole">
            <mc:AlternateContent xmlns:mc="http://schemas.openxmlformats.org/markup-compatibility/2006">
              <mc:Choice xmlns:v="urn:schemas-microsoft-com:vml" Requires="v">
                <p:oleObj name="Acrobat Document" r:id="rId8" imgW="3885902" imgH="5028805" progId="AcroExch.Document.DC">
                  <p:embed/>
                </p:oleObj>
              </mc:Choice>
              <mc:Fallback>
                <p:oleObj name="Acrobat Document" r:id="rId8" imgW="3885902" imgH="5028805" progId="AcroExch.Document.DC">
                  <p:embed/>
                  <p:pic>
                    <p:nvPicPr>
                      <p:cNvPr id="14" name="Object 13">
                        <a:extLst>
                          <a:ext uri="{FF2B5EF4-FFF2-40B4-BE49-F238E27FC236}">
                            <a16:creationId xmlns:a16="http://schemas.microsoft.com/office/drawing/2014/main" id="{9712F4F5-FAC0-4C77-4735-D71A7BC87DBC}"/>
                          </a:ext>
                        </a:extLst>
                      </p:cNvPr>
                      <p:cNvPicPr/>
                      <p:nvPr/>
                    </p:nvPicPr>
                    <p:blipFill>
                      <a:blip r:embed="rId9"/>
                      <a:stretch>
                        <a:fillRect/>
                      </a:stretch>
                    </p:blipFill>
                    <p:spPr>
                      <a:xfrm>
                        <a:off x="9139343" y="3495448"/>
                        <a:ext cx="1108976" cy="1435146"/>
                      </a:xfrm>
                      <a:prstGeom prst="rect">
                        <a:avLst/>
                      </a:prstGeom>
                    </p:spPr>
                  </p:pic>
                </p:oleObj>
              </mc:Fallback>
            </mc:AlternateContent>
          </a:graphicData>
        </a:graphic>
      </p:graphicFrame>
    </p:spTree>
    <p:extLst>
      <p:ext uri="{BB962C8B-B14F-4D97-AF65-F5344CB8AC3E}">
        <p14:creationId xmlns:p14="http://schemas.microsoft.com/office/powerpoint/2010/main" val="72682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79786CE3-6B9E-46FA-8BE9-58FA904E62A7}"/>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l="3388" t="15551" r="2349" b="13742"/>
          <a:stretch/>
        </p:blipFill>
        <p:spPr>
          <a:xfrm>
            <a:off x="-68094" y="0"/>
            <a:ext cx="12260094" cy="6128426"/>
          </a:xfrm>
          <a:prstGeom prst="rect">
            <a:avLst/>
          </a:prstGeom>
        </p:spPr>
      </p:pic>
      <p:sp>
        <p:nvSpPr>
          <p:cNvPr id="8" name="Title 7">
            <a:extLst>
              <a:ext uri="{FF2B5EF4-FFF2-40B4-BE49-F238E27FC236}">
                <a16:creationId xmlns:a16="http://schemas.microsoft.com/office/drawing/2014/main" id="{85F7B362-01CB-4929-B779-0E60EE1561A8}"/>
              </a:ext>
            </a:extLst>
          </p:cNvPr>
          <p:cNvSpPr>
            <a:spLocks noGrp="1"/>
          </p:cNvSpPr>
          <p:nvPr>
            <p:ph type="title"/>
          </p:nvPr>
        </p:nvSpPr>
        <p:spPr>
          <a:xfrm>
            <a:off x="126602" y="2704072"/>
            <a:ext cx="11938795" cy="563472"/>
          </a:xfrm>
        </p:spPr>
        <p:txBody>
          <a:bodyPr/>
          <a:lstStyle/>
          <a:p>
            <a:pPr algn="ctr"/>
            <a:r>
              <a:rPr lang="en-US" sz="4200" dirty="0">
                <a:solidFill>
                  <a:srgbClr val="F6BE3A"/>
                </a:solidFill>
              </a:rPr>
              <a:t>Questions / Comments / Discussion?</a:t>
            </a:r>
          </a:p>
        </p:txBody>
      </p:sp>
    </p:spTree>
    <p:extLst>
      <p:ext uri="{BB962C8B-B14F-4D97-AF65-F5344CB8AC3E}">
        <p14:creationId xmlns:p14="http://schemas.microsoft.com/office/powerpoint/2010/main" val="80041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237562D-63A9-B815-513F-EBF3ED9517A5}"/>
              </a:ext>
            </a:extLst>
          </p:cNvPr>
          <p:cNvSpPr/>
          <p:nvPr/>
        </p:nvSpPr>
        <p:spPr>
          <a:xfrm>
            <a:off x="680551" y="1555460"/>
            <a:ext cx="10734037" cy="2496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C5D763A-601A-3040-82AA-53B2C2AF94CF}"/>
              </a:ext>
            </a:extLst>
          </p:cNvPr>
          <p:cNvGrpSpPr/>
          <p:nvPr/>
        </p:nvGrpSpPr>
        <p:grpSpPr>
          <a:xfrm>
            <a:off x="680551" y="4192753"/>
            <a:ext cx="10734036" cy="1925330"/>
            <a:chOff x="680551" y="4192753"/>
            <a:chExt cx="8010004" cy="1925330"/>
          </a:xfrm>
        </p:grpSpPr>
        <p:sp>
          <p:nvSpPr>
            <p:cNvPr id="18" name="Rectangle 17">
              <a:extLst>
                <a:ext uri="{FF2B5EF4-FFF2-40B4-BE49-F238E27FC236}">
                  <a16:creationId xmlns:a16="http://schemas.microsoft.com/office/drawing/2014/main" id="{C9343CDF-6128-4586-BB4C-E5F39FD4AEE1}"/>
                </a:ext>
              </a:extLst>
            </p:cNvPr>
            <p:cNvSpPr/>
            <p:nvPr/>
          </p:nvSpPr>
          <p:spPr>
            <a:xfrm>
              <a:off x="680551" y="4192753"/>
              <a:ext cx="2558657" cy="192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E741607-7D55-4991-81FA-4EFE8CBA4802}"/>
                </a:ext>
              </a:extLst>
            </p:cNvPr>
            <p:cNvSpPr/>
            <p:nvPr/>
          </p:nvSpPr>
          <p:spPr>
            <a:xfrm>
              <a:off x="3409755" y="4192753"/>
              <a:ext cx="2558657" cy="192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EE25E95-1C02-4963-943D-9657A29C0D0F}"/>
                </a:ext>
              </a:extLst>
            </p:cNvPr>
            <p:cNvSpPr/>
            <p:nvPr/>
          </p:nvSpPr>
          <p:spPr>
            <a:xfrm>
              <a:off x="6131898" y="4192753"/>
              <a:ext cx="2558657" cy="1925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2">
            <a:extLst>
              <a:ext uri="{FF2B5EF4-FFF2-40B4-BE49-F238E27FC236}">
                <a16:creationId xmlns:a16="http://schemas.microsoft.com/office/drawing/2014/main" id="{785633C9-16A8-4FC0-B0D4-24BA2B643BAB}"/>
              </a:ext>
            </a:extLst>
          </p:cNvPr>
          <p:cNvSpPr txBox="1"/>
          <p:nvPr/>
        </p:nvSpPr>
        <p:spPr>
          <a:xfrm>
            <a:off x="561248" y="591323"/>
            <a:ext cx="6415013" cy="58477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accent2"/>
                </a:solidFill>
                <a:latin typeface="Century Gothic" panose="020B0502020202020204" pitchFamily="34" charset="0"/>
              </a:rPr>
              <a:t>PrestigePEO Communications</a:t>
            </a:r>
          </a:p>
        </p:txBody>
      </p:sp>
      <p:cxnSp>
        <p:nvCxnSpPr>
          <p:cNvPr id="5" name="Straight Connector 4">
            <a:extLst>
              <a:ext uri="{FF2B5EF4-FFF2-40B4-BE49-F238E27FC236}">
                <a16:creationId xmlns:a16="http://schemas.microsoft.com/office/drawing/2014/main" id="{A61D941E-61C0-4744-946E-79003E907E71}"/>
              </a:ext>
            </a:extLst>
          </p:cNvPr>
          <p:cNvCxnSpPr>
            <a:cxnSpLocks/>
          </p:cNvCxnSpPr>
          <p:nvPr/>
        </p:nvCxnSpPr>
        <p:spPr>
          <a:xfrm>
            <a:off x="680552" y="1277038"/>
            <a:ext cx="1073403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monitor, television, set, flat&#10;&#10;Description automatically generated">
            <a:extLst>
              <a:ext uri="{FF2B5EF4-FFF2-40B4-BE49-F238E27FC236}">
                <a16:creationId xmlns:a16="http://schemas.microsoft.com/office/drawing/2014/main" id="{52F63112-97F9-4D47-BB39-1B9E1BAC70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369" t="21273" r="13038" b="16105"/>
          <a:stretch/>
        </p:blipFill>
        <p:spPr>
          <a:xfrm>
            <a:off x="1133443" y="1680761"/>
            <a:ext cx="3611258" cy="2242950"/>
          </a:xfrm>
          <a:prstGeom prst="rect">
            <a:avLst/>
          </a:prstGeom>
        </p:spPr>
      </p:pic>
      <p:sp>
        <p:nvSpPr>
          <p:cNvPr id="15" name="TextBox 14">
            <a:extLst>
              <a:ext uri="{FF2B5EF4-FFF2-40B4-BE49-F238E27FC236}">
                <a16:creationId xmlns:a16="http://schemas.microsoft.com/office/drawing/2014/main" id="{03328B5A-7B68-4993-A254-CFBC81733155}"/>
              </a:ext>
            </a:extLst>
          </p:cNvPr>
          <p:cNvSpPr txBox="1"/>
          <p:nvPr/>
        </p:nvSpPr>
        <p:spPr>
          <a:xfrm>
            <a:off x="4696899" y="5340364"/>
            <a:ext cx="2798202" cy="622606"/>
          </a:xfrm>
          <a:prstGeom prst="rect">
            <a:avLst/>
          </a:prstGeom>
          <a:noFill/>
        </p:spPr>
        <p:txBody>
          <a:bodyPr wrap="square" rtlCol="0">
            <a:spAutoFit/>
          </a:bodyPr>
          <a:lstStyle/>
          <a:p>
            <a:pPr algn="ctr">
              <a:lnSpc>
                <a:spcPct val="107000"/>
              </a:lnSpc>
              <a:spcAft>
                <a:spcPts val="800"/>
              </a:spcAft>
            </a:pPr>
            <a:r>
              <a:rPr lang="en-US" sz="1100" dirty="0">
                <a:latin typeface="Arial" panose="020B0604020202020204" pitchFamily="34" charset="0"/>
                <a:ea typeface="ＭＳ Ｐゴシック" charset="0"/>
                <a:cs typeface="Arial" panose="020B0604020202020204" pitchFamily="34" charset="0"/>
                <a:sym typeface="Bebas Neue" charset="0"/>
              </a:rPr>
              <a:t>Join us on </a:t>
            </a:r>
            <a:r>
              <a:rPr lang="en-US" sz="1100" b="1" dirty="0">
                <a:solidFill>
                  <a:schemeClr val="accent2"/>
                </a:solidFill>
                <a:latin typeface="Arial" panose="020B0604020202020204" pitchFamily="34" charset="0"/>
                <a:ea typeface="ＭＳ Ｐゴシック" charset="0"/>
                <a:cs typeface="Arial" panose="020B0604020202020204" pitchFamily="34" charset="0"/>
                <a:sym typeface="Bebas Neue" charset="0"/>
              </a:rPr>
              <a:t>Facebook, LinkedIn, and Twitter </a:t>
            </a:r>
            <a:r>
              <a:rPr lang="en-US" sz="1100" dirty="0">
                <a:latin typeface="Arial" panose="020B0604020202020204" pitchFamily="34" charset="0"/>
                <a:ea typeface="ＭＳ Ｐゴシック" charset="0"/>
                <a:cs typeface="Arial" panose="020B0604020202020204" pitchFamily="34" charset="0"/>
                <a:sym typeface="Bebas Neue" charset="0"/>
              </a:rPr>
              <a:t>to receive event notifications and weekly updates</a:t>
            </a:r>
          </a:p>
        </p:txBody>
      </p:sp>
      <p:sp>
        <p:nvSpPr>
          <p:cNvPr id="17" name="Rectangle 16">
            <a:extLst>
              <a:ext uri="{FF2B5EF4-FFF2-40B4-BE49-F238E27FC236}">
                <a16:creationId xmlns:a16="http://schemas.microsoft.com/office/drawing/2014/main" id="{A738172F-2073-4F2A-8449-0A55490EB6EA}"/>
              </a:ext>
            </a:extLst>
          </p:cNvPr>
          <p:cNvSpPr/>
          <p:nvPr/>
        </p:nvSpPr>
        <p:spPr>
          <a:xfrm>
            <a:off x="1189511" y="5352129"/>
            <a:ext cx="2410882" cy="4414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100" dirty="0">
                <a:latin typeface="Arial" panose="020B0604020202020204" pitchFamily="34" charset="0"/>
                <a:ea typeface="ＭＳ Ｐゴシック" charset="0"/>
                <a:cs typeface="Arial" panose="020B0604020202020204" pitchFamily="34" charset="0"/>
                <a:sym typeface="Bebas Neue" charset="0"/>
              </a:rPr>
              <a:t>Be on the look out for our email newsletter, </a:t>
            </a:r>
            <a:r>
              <a:rPr lang="en-US" sz="1100" b="1" dirty="0">
                <a:solidFill>
                  <a:schemeClr val="accent2"/>
                </a:solidFill>
                <a:latin typeface="Arial" panose="020B0604020202020204" pitchFamily="34" charset="0"/>
                <a:ea typeface="ＭＳ Ｐゴシック" charset="0"/>
                <a:cs typeface="Arial" panose="020B0604020202020204" pitchFamily="34" charset="0"/>
                <a:sym typeface="Bebas Neue" charset="0"/>
              </a:rPr>
              <a:t>PrestigePEO Insights</a:t>
            </a:r>
          </a:p>
        </p:txBody>
      </p:sp>
      <p:sp>
        <p:nvSpPr>
          <p:cNvPr id="25" name="TextBox 24">
            <a:extLst>
              <a:ext uri="{FF2B5EF4-FFF2-40B4-BE49-F238E27FC236}">
                <a16:creationId xmlns:a16="http://schemas.microsoft.com/office/drawing/2014/main" id="{1FC6CDA5-D482-465F-80EC-00A82D2D5257}"/>
              </a:ext>
            </a:extLst>
          </p:cNvPr>
          <p:cNvSpPr txBox="1"/>
          <p:nvPr/>
        </p:nvSpPr>
        <p:spPr>
          <a:xfrm>
            <a:off x="8286059" y="5340364"/>
            <a:ext cx="2828253" cy="622606"/>
          </a:xfrm>
          <a:prstGeom prst="rect">
            <a:avLst/>
          </a:prstGeom>
          <a:noFill/>
        </p:spPr>
        <p:txBody>
          <a:bodyPr wrap="square">
            <a:spAutoFit/>
          </a:bodyPr>
          <a:lstStyle/>
          <a:p>
            <a:pPr algn="ctr">
              <a:lnSpc>
                <a:spcPct val="107000"/>
              </a:lnSpc>
              <a:spcAft>
                <a:spcPts val="800"/>
              </a:spcAft>
            </a:pPr>
            <a:r>
              <a:rPr lang="en-US" sz="1100" spc="-60" dirty="0">
                <a:latin typeface="Arial" panose="020B0604020202020204" pitchFamily="34" charset="0"/>
                <a:ea typeface="ＭＳ Ｐゴシック" charset="0"/>
                <a:cs typeface="Arial" panose="020B0604020202020204" pitchFamily="34" charset="0"/>
              </a:rPr>
              <a:t>Reach out to your support teams – HR and Compliance,  Employee Benefits, and Payroll directly from our </a:t>
            </a:r>
            <a:r>
              <a:rPr lang="en-US" sz="1100" b="1" dirty="0">
                <a:solidFill>
                  <a:schemeClr val="accent2"/>
                </a:solidFill>
                <a:latin typeface="Arial" panose="020B0604020202020204" pitchFamily="34" charset="0"/>
                <a:ea typeface="ＭＳ Ｐゴシック" charset="0"/>
                <a:cs typeface="Arial" panose="020B0604020202020204" pitchFamily="34" charset="0"/>
              </a:rPr>
              <a:t>PrestigeGO mobile app </a:t>
            </a:r>
          </a:p>
        </p:txBody>
      </p:sp>
      <p:pic>
        <p:nvPicPr>
          <p:cNvPr id="27" name="Graphic 26">
            <a:extLst>
              <a:ext uri="{FF2B5EF4-FFF2-40B4-BE49-F238E27FC236}">
                <a16:creationId xmlns:a16="http://schemas.microsoft.com/office/drawing/2014/main" id="{7A6679D4-C1DB-41AC-A56B-EE424C516D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1290" y="4389463"/>
            <a:ext cx="1662125" cy="765956"/>
          </a:xfrm>
          <a:prstGeom prst="rect">
            <a:avLst/>
          </a:prstGeom>
        </p:spPr>
      </p:pic>
      <p:pic>
        <p:nvPicPr>
          <p:cNvPr id="31" name="Picture 30" descr="Graphical user interface, text, application, chat or text message&#10;&#10;Description automatically generated">
            <a:extLst>
              <a:ext uri="{FF2B5EF4-FFF2-40B4-BE49-F238E27FC236}">
                <a16:creationId xmlns:a16="http://schemas.microsoft.com/office/drawing/2014/main" id="{AED44097-DEBB-4E14-9286-27D3FE929E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7932" b="65460"/>
          <a:stretch/>
        </p:blipFill>
        <p:spPr>
          <a:xfrm>
            <a:off x="8724379" y="4343510"/>
            <a:ext cx="1996331" cy="717901"/>
          </a:xfrm>
          <a:prstGeom prst="rect">
            <a:avLst/>
          </a:prstGeom>
        </p:spPr>
      </p:pic>
      <p:pic>
        <p:nvPicPr>
          <p:cNvPr id="38" name="Picture 37" descr="Graphical user interface, application&#10;&#10;Description automatically generated">
            <a:extLst>
              <a:ext uri="{FF2B5EF4-FFF2-40B4-BE49-F238E27FC236}">
                <a16:creationId xmlns:a16="http://schemas.microsoft.com/office/drawing/2014/main" id="{67364EF0-0574-4B26-A0A0-B62FF5A29F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862" t="1766" r="3201" b="30238"/>
          <a:stretch/>
        </p:blipFill>
        <p:spPr>
          <a:xfrm>
            <a:off x="1656308" y="1913686"/>
            <a:ext cx="2498986" cy="1666071"/>
          </a:xfrm>
          <a:prstGeom prst="rect">
            <a:avLst/>
          </a:prstGeom>
        </p:spPr>
      </p:pic>
      <p:cxnSp>
        <p:nvCxnSpPr>
          <p:cNvPr id="39" name="Straight Connector 38">
            <a:extLst>
              <a:ext uri="{FF2B5EF4-FFF2-40B4-BE49-F238E27FC236}">
                <a16:creationId xmlns:a16="http://schemas.microsoft.com/office/drawing/2014/main" id="{ADB3A36B-5F8F-433F-9652-77C630D3E581}"/>
              </a:ext>
            </a:extLst>
          </p:cNvPr>
          <p:cNvCxnSpPr>
            <a:cxnSpLocks/>
          </p:cNvCxnSpPr>
          <p:nvPr/>
        </p:nvCxnSpPr>
        <p:spPr>
          <a:xfrm>
            <a:off x="2564296" y="6616994"/>
            <a:ext cx="736515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9" descr="A white letter f in a black circle&#10;&#10;Description automatically generated">
            <a:extLst>
              <a:ext uri="{FF2B5EF4-FFF2-40B4-BE49-F238E27FC236}">
                <a16:creationId xmlns:a16="http://schemas.microsoft.com/office/drawing/2014/main" id="{1FBFE101-2AB1-1135-8C0F-A87A929E15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112" y="4636579"/>
            <a:ext cx="518840" cy="518840"/>
          </a:xfrm>
          <a:prstGeom prst="rect">
            <a:avLst/>
          </a:prstGeom>
        </p:spPr>
      </p:pic>
      <p:pic>
        <p:nvPicPr>
          <p:cNvPr id="36" name="Picture 35" descr="A logo of a camera&#10;&#10;Description automatically generated">
            <a:extLst>
              <a:ext uri="{FF2B5EF4-FFF2-40B4-BE49-F238E27FC236}">
                <a16:creationId xmlns:a16="http://schemas.microsoft.com/office/drawing/2014/main" id="{10AF88D4-C8BF-CCDC-AC77-EBF1A9261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0761" y="4636579"/>
            <a:ext cx="518840" cy="518840"/>
          </a:xfrm>
          <a:prstGeom prst="rect">
            <a:avLst/>
          </a:prstGeom>
        </p:spPr>
      </p:pic>
      <p:pic>
        <p:nvPicPr>
          <p:cNvPr id="40" name="Picture 39" descr="A black circle with white letters in it&#10;&#10;Description automatically generated">
            <a:extLst>
              <a:ext uri="{FF2B5EF4-FFF2-40B4-BE49-F238E27FC236}">
                <a16:creationId xmlns:a16="http://schemas.microsoft.com/office/drawing/2014/main" id="{C5C59D4E-C06A-DFF2-7B96-7AD8DDF895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5463" y="4636579"/>
            <a:ext cx="518840" cy="518840"/>
          </a:xfrm>
          <a:prstGeom prst="rect">
            <a:avLst/>
          </a:prstGeom>
        </p:spPr>
      </p:pic>
      <p:pic>
        <p:nvPicPr>
          <p:cNvPr id="42" name="Picture 41" descr="A white bird in a circle&#10;&#10;Description automatically generated">
            <a:extLst>
              <a:ext uri="{FF2B5EF4-FFF2-40B4-BE49-F238E27FC236}">
                <a16:creationId xmlns:a16="http://schemas.microsoft.com/office/drawing/2014/main" id="{9A030587-0888-18EB-7770-93577289BC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3410" y="4636579"/>
            <a:ext cx="518840" cy="518840"/>
          </a:xfrm>
          <a:prstGeom prst="rect">
            <a:avLst/>
          </a:prstGeom>
        </p:spPr>
      </p:pic>
      <p:pic>
        <p:nvPicPr>
          <p:cNvPr id="44" name="Picture 43" descr="A white play button with a black background&#10;&#10;Description automatically generated">
            <a:extLst>
              <a:ext uri="{FF2B5EF4-FFF2-40B4-BE49-F238E27FC236}">
                <a16:creationId xmlns:a16="http://schemas.microsoft.com/office/drawing/2014/main" id="{2EBA5484-7169-3C5E-3D76-AD634304B8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6059" y="4636579"/>
            <a:ext cx="518840" cy="518840"/>
          </a:xfrm>
          <a:prstGeom prst="rect">
            <a:avLst/>
          </a:prstGeom>
        </p:spPr>
      </p:pic>
      <p:sp>
        <p:nvSpPr>
          <p:cNvPr id="46" name="Rectangle 45">
            <a:extLst>
              <a:ext uri="{FF2B5EF4-FFF2-40B4-BE49-F238E27FC236}">
                <a16:creationId xmlns:a16="http://schemas.microsoft.com/office/drawing/2014/main" id="{D7F35690-1DFA-3D3E-7D2E-7CD2B9C6DA59}"/>
              </a:ext>
            </a:extLst>
          </p:cNvPr>
          <p:cNvSpPr/>
          <p:nvPr/>
        </p:nvSpPr>
        <p:spPr>
          <a:xfrm>
            <a:off x="4426064" y="2126350"/>
            <a:ext cx="6670026" cy="18013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800"/>
              </a:spcAft>
            </a:pPr>
            <a:r>
              <a:rPr lang="en-US" sz="1600" dirty="0">
                <a:solidFill>
                  <a:schemeClr val="tx1">
                    <a:lumMod val="75000"/>
                    <a:lumOff val="25000"/>
                  </a:schemeClr>
                </a:solidFill>
                <a:latin typeface="Arial" panose="020B0604020202020204" pitchFamily="34" charset="0"/>
                <a:ea typeface="ＭＳ Ｐゴシック" charset="0"/>
                <a:cs typeface="Arial" panose="020B0604020202020204" pitchFamily="34" charset="0"/>
                <a:sym typeface="Bebas Neue" charset="0"/>
              </a:rPr>
              <a:t>You can view today’s presentation and video recording by visiting: </a:t>
            </a:r>
            <a:r>
              <a:rPr lang="en-US" sz="2000" b="1" dirty="0">
                <a:solidFill>
                  <a:srgbClr val="ED7D31"/>
                </a:solidFill>
                <a:latin typeface="Arial" panose="020B0604020202020204" pitchFamily="34" charset="0"/>
                <a:ea typeface="ＭＳ Ｐゴシック" charset="0"/>
                <a:cs typeface="Arial" panose="020B0604020202020204" pitchFamily="34" charset="0"/>
                <a:sym typeface="Bebas Neue" charset="0"/>
              </a:rPr>
              <a:t>https://www.prestigepeo.com/openenrollment </a:t>
            </a:r>
          </a:p>
          <a:p>
            <a:pPr algn="ctr">
              <a:lnSpc>
                <a:spcPct val="150000"/>
              </a:lnSpc>
              <a:spcAft>
                <a:spcPts val="800"/>
              </a:spcAft>
            </a:pPr>
            <a:r>
              <a:rPr lang="en-US" sz="1600" dirty="0">
                <a:solidFill>
                  <a:schemeClr val="tx1">
                    <a:lumMod val="75000"/>
                    <a:lumOff val="25000"/>
                  </a:schemeClr>
                </a:solidFill>
                <a:latin typeface="Arial" panose="020B0604020202020204" pitchFamily="34" charset="0"/>
                <a:ea typeface="ＭＳ Ｐゴシック" charset="0"/>
                <a:cs typeface="Arial" panose="020B0604020202020204" pitchFamily="34" charset="0"/>
                <a:sym typeface="Bebas Neue" charset="0"/>
              </a:rPr>
              <a:t>Navigate to the client manager page. </a:t>
            </a:r>
          </a:p>
          <a:p>
            <a:pPr algn="ctr">
              <a:lnSpc>
                <a:spcPct val="150000"/>
              </a:lnSpc>
              <a:spcAft>
                <a:spcPts val="800"/>
              </a:spcAft>
            </a:pPr>
            <a:endParaRPr lang="en-US" sz="1500" dirty="0">
              <a:solidFill>
                <a:schemeClr val="tx1">
                  <a:lumMod val="75000"/>
                  <a:lumOff val="25000"/>
                </a:schemeClr>
              </a:solidFill>
              <a:latin typeface="Arial" panose="020B0604020202020204" pitchFamily="34" charset="0"/>
              <a:ea typeface="ＭＳ Ｐゴシック" charset="0"/>
              <a:cs typeface="Arial" panose="020B0604020202020204" pitchFamily="34" charset="0"/>
            </a:endParaRPr>
          </a:p>
        </p:txBody>
      </p:sp>
      <p:pic>
        <p:nvPicPr>
          <p:cNvPr id="48" name="Picture 47" descr="A screenshot of a website&#10;&#10;Description automatically generated">
            <a:extLst>
              <a:ext uri="{FF2B5EF4-FFF2-40B4-BE49-F238E27FC236}">
                <a16:creationId xmlns:a16="http://schemas.microsoft.com/office/drawing/2014/main" id="{5CC10F39-3AF0-0207-6B25-8C385FF993DA}"/>
              </a:ext>
            </a:extLst>
          </p:cNvPr>
          <p:cNvPicPr>
            <a:picLocks noChangeAspect="1"/>
          </p:cNvPicPr>
          <p:nvPr/>
        </p:nvPicPr>
        <p:blipFill rotWithShape="1">
          <a:blip r:embed="rId12">
            <a:extLst>
              <a:ext uri="{28A0092B-C50C-407E-A947-70E740481C1C}">
                <a14:useLocalDpi xmlns:a14="http://schemas.microsoft.com/office/drawing/2010/main" val="0"/>
              </a:ext>
            </a:extLst>
          </a:blip>
          <a:srcRect t="-1" b="1673"/>
          <a:stretch/>
        </p:blipFill>
        <p:spPr>
          <a:xfrm>
            <a:off x="1652114" y="1883328"/>
            <a:ext cx="2519025" cy="1696429"/>
          </a:xfrm>
          <a:prstGeom prst="rect">
            <a:avLst/>
          </a:prstGeom>
        </p:spPr>
      </p:pic>
    </p:spTree>
    <p:extLst>
      <p:ext uri="{BB962C8B-B14F-4D97-AF65-F5344CB8AC3E}">
        <p14:creationId xmlns:p14="http://schemas.microsoft.com/office/powerpoint/2010/main" val="29334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at camera&#10;&#10;Description automatically generated">
            <a:extLst>
              <a:ext uri="{FF2B5EF4-FFF2-40B4-BE49-F238E27FC236}">
                <a16:creationId xmlns:a16="http://schemas.microsoft.com/office/drawing/2014/main" id="{2557CCCE-687D-D7DC-26E3-6EBBEF43B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63" y="2958812"/>
            <a:ext cx="2621971" cy="2608861"/>
          </a:xfrm>
          <a:prstGeom prst="rect">
            <a:avLst/>
          </a:prstGeom>
        </p:spPr>
      </p:pic>
      <p:sp>
        <p:nvSpPr>
          <p:cNvPr id="2" name="Title 1">
            <a:extLst>
              <a:ext uri="{FF2B5EF4-FFF2-40B4-BE49-F238E27FC236}">
                <a16:creationId xmlns:a16="http://schemas.microsoft.com/office/drawing/2014/main" id="{AC1F5C9B-0016-47DB-A45B-AAC323065283}"/>
              </a:ext>
            </a:extLst>
          </p:cNvPr>
          <p:cNvSpPr>
            <a:spLocks noGrp="1"/>
          </p:cNvSpPr>
          <p:nvPr>
            <p:ph type="ctrTitle"/>
          </p:nvPr>
        </p:nvSpPr>
        <p:spPr/>
        <p:txBody>
          <a:bodyPr/>
          <a:lstStyle/>
          <a:p>
            <a:r>
              <a:rPr lang="en-US" dirty="0"/>
              <a:t>Today’s Presenters</a:t>
            </a:r>
          </a:p>
        </p:txBody>
      </p:sp>
      <p:sp>
        <p:nvSpPr>
          <p:cNvPr id="9" name="Text Placeholder 3">
            <a:extLst>
              <a:ext uri="{FF2B5EF4-FFF2-40B4-BE49-F238E27FC236}">
                <a16:creationId xmlns:a16="http://schemas.microsoft.com/office/drawing/2014/main" id="{C0480FB9-BABB-4B68-A196-9B1BADAEA960}"/>
              </a:ext>
            </a:extLst>
          </p:cNvPr>
          <p:cNvSpPr>
            <a:spLocks noGrp="1"/>
          </p:cNvSpPr>
          <p:nvPr>
            <p:ph type="body" sz="quarter" idx="11"/>
          </p:nvPr>
        </p:nvSpPr>
        <p:spPr>
          <a:xfrm>
            <a:off x="579417" y="598365"/>
            <a:ext cx="1795635" cy="180975"/>
          </a:xfrm>
        </p:spPr>
        <p:txBody>
          <a:bodyPr/>
          <a:lstStyle/>
          <a:p>
            <a:r>
              <a:rPr lang="en-US" dirty="0"/>
              <a:t>PrestigePEO</a:t>
            </a:r>
          </a:p>
        </p:txBody>
      </p:sp>
      <p:sp>
        <p:nvSpPr>
          <p:cNvPr id="11" name="TextBox 10">
            <a:extLst>
              <a:ext uri="{FF2B5EF4-FFF2-40B4-BE49-F238E27FC236}">
                <a16:creationId xmlns:a16="http://schemas.microsoft.com/office/drawing/2014/main" id="{160C9703-D650-7458-CC1C-FF97DC9C7056}"/>
              </a:ext>
            </a:extLst>
          </p:cNvPr>
          <p:cNvSpPr txBox="1"/>
          <p:nvPr/>
        </p:nvSpPr>
        <p:spPr>
          <a:xfrm>
            <a:off x="3739945" y="2746160"/>
            <a:ext cx="8144539" cy="3101234"/>
          </a:xfrm>
          <a:prstGeom prst="rect">
            <a:avLst/>
          </a:prstGeom>
          <a:noFill/>
        </p:spPr>
        <p:txBody>
          <a:bodyPr wrap="square">
            <a:spAutoFit/>
          </a:bodyPr>
          <a:lstStyle/>
          <a:p>
            <a:pPr>
              <a:lnSpc>
                <a:spcPct val="107000"/>
              </a:lnSpc>
              <a:spcAft>
                <a:spcPts val="800"/>
              </a:spcAft>
            </a:pPr>
            <a:r>
              <a:rPr lang="en-US" sz="2000" b="1" dirty="0">
                <a:solidFill>
                  <a:srgbClr val="00666A"/>
                </a:solidFill>
                <a:latin typeface="Century Gothic" panose="020B0502020202020204" pitchFamily="34" charset="0"/>
              </a:rPr>
              <a:t>Allyson Durand</a:t>
            </a:r>
            <a:br>
              <a:rPr lang="en-US" sz="1800" b="1" dirty="0">
                <a:solidFill>
                  <a:srgbClr val="00666A"/>
                </a:solidFill>
                <a:latin typeface="Century Gothic" panose="020B0502020202020204" pitchFamily="34" charset="0"/>
              </a:rPr>
            </a:br>
            <a:r>
              <a:rPr lang="en-US" sz="1400" b="1" dirty="0">
                <a:solidFill>
                  <a:schemeClr val="tx1">
                    <a:lumMod val="75000"/>
                    <a:lumOff val="25000"/>
                  </a:schemeClr>
                </a:solidFill>
                <a:latin typeface="Arial" panose="020B0604020202020204" pitchFamily="34" charset="0"/>
                <a:cs typeface="Arial" panose="020B0604020202020204" pitchFamily="34" charset="0"/>
              </a:rPr>
              <a:t>Voluntary Benefits Consultant</a:t>
            </a:r>
            <a:br>
              <a:rPr lang="en-US" sz="1400" b="1" dirty="0">
                <a:solidFill>
                  <a:schemeClr val="tx1">
                    <a:lumMod val="75000"/>
                    <a:lumOff val="25000"/>
                  </a:schemeClr>
                </a:solidFill>
                <a:latin typeface="Arial" panose="020B0604020202020204" pitchFamily="34" charset="0"/>
                <a:cs typeface="Arial" panose="020B0604020202020204" pitchFamily="34" charset="0"/>
              </a:rPr>
            </a:br>
            <a:r>
              <a:rPr lang="en-US" sz="1400" b="1" dirty="0">
                <a:solidFill>
                  <a:schemeClr val="tx1">
                    <a:lumMod val="75000"/>
                    <a:lumOff val="25000"/>
                  </a:schemeClr>
                </a:solidFill>
                <a:latin typeface="Arial" panose="020B0604020202020204" pitchFamily="34" charset="0"/>
                <a:cs typeface="Arial" panose="020B0604020202020204" pitchFamily="34" charset="0"/>
              </a:rPr>
              <a:t>Alterity</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As a Senior Consultant with Alterity Group, Allyson leads and coordinates all aspects of benefit implementations and enrollments with an emphasis on innovation, project management, and client resolution. In addition to implementation, she manages ongoing service, billing, claims, and data exchange. </a:t>
            </a:r>
          </a:p>
          <a:p>
            <a:pPr marL="0" marR="0">
              <a:lnSpc>
                <a:spcPct val="107000"/>
              </a:lnSpc>
              <a:spcBef>
                <a:spcPts val="0"/>
              </a:spcBef>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Allyson has 12 years of voluntary benefits experience representing carriers and brokers and working closely with technology platforms. With her product knowledge, technical expertise, and ability to provide singular solutions, Allyson has helped clients and brokers develop benefit offerings, drive growth, and provide immense value to their employees and stakeholders.</a:t>
            </a:r>
          </a:p>
          <a:p>
            <a:pPr marL="0" marR="0">
              <a:lnSpc>
                <a:spcPct val="107000"/>
              </a:lnSpc>
              <a:spcBef>
                <a:spcPts val="0"/>
              </a:spcBef>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Allyson holds a Bachelors of Arts from the University of South Carolina and lives in Germany with her husband and daughter. </a:t>
            </a:r>
          </a:p>
        </p:txBody>
      </p:sp>
    </p:spTree>
    <p:extLst>
      <p:ext uri="{BB962C8B-B14F-4D97-AF65-F5344CB8AC3E}">
        <p14:creationId xmlns:p14="http://schemas.microsoft.com/office/powerpoint/2010/main" val="335383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person smiling with a child&#10;&#10;Description automatically generated">
            <a:extLst>
              <a:ext uri="{FF2B5EF4-FFF2-40B4-BE49-F238E27FC236}">
                <a16:creationId xmlns:a16="http://schemas.microsoft.com/office/drawing/2014/main" id="{BAE50C35-141E-D610-7E7E-C12C5ED91089}"/>
              </a:ext>
            </a:extLst>
          </p:cNvPr>
          <p:cNvPicPr>
            <a:picLocks noGrp="1" noChangeAspect="1"/>
          </p:cNvPicPr>
          <p:nvPr>
            <p:ph type="pic" sz="quarter" idx="10"/>
          </p:nvPr>
        </p:nvPicPr>
        <p:blipFill>
          <a:blip r:embed="rId2">
            <a:alphaModFix amt="5000"/>
            <a:extLst>
              <a:ext uri="{28A0092B-C50C-407E-A947-70E740481C1C}">
                <a14:useLocalDpi xmlns:a14="http://schemas.microsoft.com/office/drawing/2010/main" val="0"/>
              </a:ext>
            </a:extLst>
          </a:blip>
          <a:srcRect l="1990" r="1990"/>
          <a:stretch>
            <a:fillRect/>
          </a:stretch>
        </p:blipFill>
        <p:spPr/>
      </p:pic>
      <p:sp>
        <p:nvSpPr>
          <p:cNvPr id="74" name="Rectangle 73">
            <a:extLst>
              <a:ext uri="{FF2B5EF4-FFF2-40B4-BE49-F238E27FC236}">
                <a16:creationId xmlns:a16="http://schemas.microsoft.com/office/drawing/2014/main" id="{A24734CC-77DB-4D9C-A010-DF3B06D1A0CF}"/>
              </a:ext>
            </a:extLst>
          </p:cNvPr>
          <p:cNvSpPr/>
          <p:nvPr/>
        </p:nvSpPr>
        <p:spPr>
          <a:xfrm>
            <a:off x="3132796" y="5812223"/>
            <a:ext cx="6724241" cy="619400"/>
          </a:xfrm>
          <a:prstGeom prst="rect">
            <a:avLst/>
          </a:prstGeom>
          <a:noFill/>
        </p:spPr>
        <p:txBody>
          <a:bodyPr wrap="square">
            <a:spAutoFit/>
          </a:bodyPr>
          <a:lstStyle/>
          <a:p>
            <a:pPr algn="ctr">
              <a:lnSpc>
                <a:spcPct val="150000"/>
              </a:lnSpc>
            </a:pPr>
            <a:r>
              <a:rPr lang="en-US" sz="1400" dirty="0">
                <a:solidFill>
                  <a:schemeClr val="bg1"/>
                </a:solidFill>
                <a:latin typeface="Century Gothic" panose="020B0502020202020204" pitchFamily="34" charset="0"/>
              </a:rPr>
              <a:t>Human Resources, Employee Benefits, and Payroll Simplified</a:t>
            </a:r>
          </a:p>
          <a:p>
            <a:pPr algn="ctr">
              <a:lnSpc>
                <a:spcPct val="150000"/>
              </a:lnSpc>
            </a:pPr>
            <a:r>
              <a:rPr lang="en-US" sz="1000" dirty="0">
                <a:solidFill>
                  <a:schemeClr val="bg1"/>
                </a:solidFill>
                <a:latin typeface="Century Gothic" panose="020B0502020202020204" pitchFamily="34" charset="0"/>
              </a:rPr>
              <a:t>You started your business because you had a great idea. We started our business to handle the rest.</a:t>
            </a:r>
          </a:p>
        </p:txBody>
      </p:sp>
      <p:pic>
        <p:nvPicPr>
          <p:cNvPr id="10" name="Picture 9" descr="A picture containing drawing, light&#10;&#10;Description automatically generated">
            <a:extLst>
              <a:ext uri="{FF2B5EF4-FFF2-40B4-BE49-F238E27FC236}">
                <a16:creationId xmlns:a16="http://schemas.microsoft.com/office/drawing/2014/main" id="{F80EA4E7-9B3C-4A19-B194-2C3A22424A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9776" y="5168918"/>
            <a:ext cx="2632449" cy="453614"/>
          </a:xfrm>
          <a:prstGeom prst="rect">
            <a:avLst/>
          </a:prstGeom>
        </p:spPr>
      </p:pic>
      <p:sp>
        <p:nvSpPr>
          <p:cNvPr id="8" name="TextBox 7">
            <a:extLst>
              <a:ext uri="{FF2B5EF4-FFF2-40B4-BE49-F238E27FC236}">
                <a16:creationId xmlns:a16="http://schemas.microsoft.com/office/drawing/2014/main" id="{4E0AB25E-9952-4EF6-93FA-0824C8FC49C5}"/>
              </a:ext>
            </a:extLst>
          </p:cNvPr>
          <p:cNvSpPr txBox="1"/>
          <p:nvPr/>
        </p:nvSpPr>
        <p:spPr>
          <a:xfrm>
            <a:off x="2028825" y="2683107"/>
            <a:ext cx="8134350" cy="1078786"/>
          </a:xfrm>
          <a:prstGeom prst="rect">
            <a:avLst/>
          </a:prstGeom>
          <a:noFill/>
          <a:ln>
            <a:noFill/>
          </a:ln>
        </p:spPr>
        <p:txBody>
          <a:bodyPr wrap="square" lIns="274320" rIns="274320" rtlCol="0" anchor="ctr">
            <a:noAutofit/>
          </a:bodyPr>
          <a:lstStyle/>
          <a:p>
            <a:pPr algn="ctr">
              <a:lnSpc>
                <a:spcPct val="90000"/>
              </a:lnSpc>
            </a:pPr>
            <a:r>
              <a:rPr lang="en-US" sz="3800" dirty="0">
                <a:solidFill>
                  <a:schemeClr val="bg1"/>
                </a:solidFill>
                <a:latin typeface="Century Gothic" panose="020B0502020202020204" pitchFamily="34" charset="0"/>
              </a:rPr>
              <a:t>We Are Here For You </a:t>
            </a:r>
          </a:p>
        </p:txBody>
      </p:sp>
      <p:sp>
        <p:nvSpPr>
          <p:cNvPr id="2" name="Rectangle 1">
            <a:extLst>
              <a:ext uri="{FF2B5EF4-FFF2-40B4-BE49-F238E27FC236}">
                <a16:creationId xmlns:a16="http://schemas.microsoft.com/office/drawing/2014/main" id="{21666C56-C8F3-4833-9243-59EED6E58609}"/>
              </a:ext>
            </a:extLst>
          </p:cNvPr>
          <p:cNvSpPr/>
          <p:nvPr/>
        </p:nvSpPr>
        <p:spPr>
          <a:xfrm>
            <a:off x="0" y="3061699"/>
            <a:ext cx="3339101" cy="27740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DAA6BE-07BC-4E7E-B786-53F36DBA2F06}"/>
              </a:ext>
            </a:extLst>
          </p:cNvPr>
          <p:cNvSpPr/>
          <p:nvPr/>
        </p:nvSpPr>
        <p:spPr>
          <a:xfrm>
            <a:off x="8852901" y="3061699"/>
            <a:ext cx="3339101" cy="27740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2446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E5D0AF-9E06-4C2F-A9C3-39C56CD72BB5}"/>
              </a:ext>
            </a:extLst>
          </p:cNvPr>
          <p:cNvPicPr>
            <a:picLocks noGrp="1" noChangeAspect="1"/>
          </p:cNvPicPr>
          <p:nvPr>
            <p:ph type="pic" sz="quarter" idx="13"/>
          </p:nvPr>
        </p:nvPicPr>
        <p:blipFill rotWithShape="1">
          <a:blip r:embed="rId3" cstate="screen">
            <a:alphaModFix amt="8000"/>
            <a:extLst>
              <a:ext uri="{28A0092B-C50C-407E-A947-70E740481C1C}">
                <a14:useLocalDpi xmlns:a14="http://schemas.microsoft.com/office/drawing/2010/main"/>
              </a:ext>
            </a:extLst>
          </a:blip>
          <a:srcRect t="22962" b="22962"/>
          <a:stretch/>
        </p:blipFill>
        <p:spPr>
          <a:xfrm>
            <a:off x="0" y="12443"/>
            <a:ext cx="12192000" cy="4394200"/>
          </a:xfrm>
        </p:spPr>
      </p:pic>
      <p:sp>
        <p:nvSpPr>
          <p:cNvPr id="2" name="Title 1">
            <a:extLst>
              <a:ext uri="{FF2B5EF4-FFF2-40B4-BE49-F238E27FC236}">
                <a16:creationId xmlns:a16="http://schemas.microsoft.com/office/drawing/2014/main" id="{181C7076-7EF4-4D7F-BE46-8B9458518A6A}"/>
              </a:ext>
            </a:extLst>
          </p:cNvPr>
          <p:cNvSpPr>
            <a:spLocks noGrp="1"/>
          </p:cNvSpPr>
          <p:nvPr>
            <p:ph type="title"/>
          </p:nvPr>
        </p:nvSpPr>
        <p:spPr/>
        <p:txBody>
          <a:bodyPr>
            <a:normAutofit/>
          </a:bodyPr>
          <a:lstStyle/>
          <a:p>
            <a:r>
              <a:rPr lang="en-US" sz="3200" dirty="0">
                <a:solidFill>
                  <a:schemeClr val="accent2"/>
                </a:solidFill>
              </a:rPr>
              <a:t>Today’s Agenda</a:t>
            </a:r>
            <a:endParaRPr lang="en-US" dirty="0"/>
          </a:p>
        </p:txBody>
      </p:sp>
      <p:sp>
        <p:nvSpPr>
          <p:cNvPr id="3" name="Content Placeholder 2">
            <a:extLst>
              <a:ext uri="{FF2B5EF4-FFF2-40B4-BE49-F238E27FC236}">
                <a16:creationId xmlns:a16="http://schemas.microsoft.com/office/drawing/2014/main" id="{28BBCA81-9B26-40E6-8519-804E89909F34}"/>
              </a:ext>
            </a:extLst>
          </p:cNvPr>
          <p:cNvSpPr>
            <a:spLocks noGrp="1"/>
          </p:cNvSpPr>
          <p:nvPr>
            <p:ph sz="quarter" idx="14"/>
          </p:nvPr>
        </p:nvSpPr>
        <p:spPr/>
        <p:txBody>
          <a:bodyPr/>
          <a:lstStyle/>
          <a:p>
            <a:pPr marL="342900" lvl="0" indent="-342900">
              <a:lnSpc>
                <a:spcPct val="100000"/>
              </a:lnSpc>
              <a:spcAft>
                <a:spcPts val="80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How to Enroll</a:t>
            </a:r>
          </a:p>
          <a:p>
            <a:pPr marL="342900" lvl="0" indent="-342900">
              <a:lnSpc>
                <a:spcPct val="100000"/>
              </a:lnSpc>
              <a:spcAft>
                <a:spcPts val="80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Who is Eligible for Aflac Benefits? </a:t>
            </a:r>
          </a:p>
          <a:p>
            <a:pPr marL="342900" lvl="0" indent="-342900">
              <a:lnSpc>
                <a:spcPct val="100000"/>
              </a:lnSpc>
              <a:spcAft>
                <a:spcPts val="800"/>
              </a:spcAft>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Aflac Group Plans</a:t>
            </a:r>
          </a:p>
        </p:txBody>
      </p:sp>
      <p:sp>
        <p:nvSpPr>
          <p:cNvPr id="11" name="Rectangle 10">
            <a:extLst>
              <a:ext uri="{FF2B5EF4-FFF2-40B4-BE49-F238E27FC236}">
                <a16:creationId xmlns:a16="http://schemas.microsoft.com/office/drawing/2014/main" id="{E307CF40-5DE8-4AE3-A356-1E776260396D}"/>
              </a:ext>
            </a:extLst>
          </p:cNvPr>
          <p:cNvSpPr/>
          <p:nvPr/>
        </p:nvSpPr>
        <p:spPr>
          <a:xfrm>
            <a:off x="565917" y="4752538"/>
            <a:ext cx="5685796" cy="369314"/>
          </a:xfrm>
          <a:prstGeom prst="rect">
            <a:avLst/>
          </a:prstGeom>
          <a:ln>
            <a:noFill/>
          </a:ln>
        </p:spPr>
        <p:txBody>
          <a:bodyPr wrap="square" lIns="91423" tIns="45711" rIns="91423" bIns="45711">
            <a:spAutoFit/>
          </a:bodyPr>
          <a:lstStyle/>
          <a:p>
            <a:r>
              <a:rPr lang="en-US" b="1" dirty="0">
                <a:solidFill>
                  <a:srgbClr val="00666A"/>
                </a:solidFill>
                <a:latin typeface="Century Gothic" panose="020B0502020202020204" pitchFamily="34" charset="0"/>
                <a:cs typeface="Calibri" panose="020F0502020204030204" pitchFamily="34" charset="0"/>
              </a:rPr>
              <a:t>Webinar Forum </a:t>
            </a:r>
          </a:p>
        </p:txBody>
      </p:sp>
      <p:sp>
        <p:nvSpPr>
          <p:cNvPr id="18" name="TextBox 17">
            <a:extLst>
              <a:ext uri="{FF2B5EF4-FFF2-40B4-BE49-F238E27FC236}">
                <a16:creationId xmlns:a16="http://schemas.microsoft.com/office/drawing/2014/main" id="{22108F74-EBDB-497A-AA26-D2DA35684CB1}"/>
              </a:ext>
            </a:extLst>
          </p:cNvPr>
          <p:cNvSpPr txBox="1"/>
          <p:nvPr/>
        </p:nvSpPr>
        <p:spPr>
          <a:xfrm>
            <a:off x="599188" y="5356701"/>
            <a:ext cx="2545946" cy="307777"/>
          </a:xfrm>
          <a:prstGeom prst="rect">
            <a:avLst/>
          </a:prstGeom>
          <a:noFill/>
        </p:spPr>
        <p:txBody>
          <a:bodyPr wrap="square">
            <a:spAutoFit/>
          </a:bodyPr>
          <a:lstStyle/>
          <a:p>
            <a:r>
              <a:rPr lang="en-US" sz="1400" i="1" dirty="0">
                <a:solidFill>
                  <a:schemeClr val="bg1">
                    <a:lumMod val="65000"/>
                  </a:schemeClr>
                </a:solidFill>
                <a:latin typeface="Arial" panose="020B0604020202020204" pitchFamily="34" charset="0"/>
                <a:cs typeface="Arial" panose="020B0604020202020204" pitchFamily="34" charset="0"/>
              </a:rPr>
              <a:t>All participants are muted. </a:t>
            </a:r>
          </a:p>
        </p:txBody>
      </p:sp>
      <p:sp>
        <p:nvSpPr>
          <p:cNvPr id="20" name="TextBox 19">
            <a:extLst>
              <a:ext uri="{FF2B5EF4-FFF2-40B4-BE49-F238E27FC236}">
                <a16:creationId xmlns:a16="http://schemas.microsoft.com/office/drawing/2014/main" id="{C921BD0A-83F7-44D7-A052-2C515127ECC2}"/>
              </a:ext>
            </a:extLst>
          </p:cNvPr>
          <p:cNvSpPr txBox="1"/>
          <p:nvPr/>
        </p:nvSpPr>
        <p:spPr>
          <a:xfrm>
            <a:off x="3647368" y="5356701"/>
            <a:ext cx="3758267" cy="738664"/>
          </a:xfrm>
          <a:prstGeom prst="rect">
            <a:avLst/>
          </a:prstGeom>
          <a:noFill/>
        </p:spPr>
        <p:txBody>
          <a:bodyPr wrap="square">
            <a:spAutoFit/>
          </a:bodyPr>
          <a:lstStyle/>
          <a:p>
            <a:r>
              <a:rPr lang="en-US" sz="1400" i="1" dirty="0">
                <a:solidFill>
                  <a:schemeClr val="bg1">
                    <a:lumMod val="65000"/>
                  </a:schemeClr>
                </a:solidFill>
                <a:latin typeface="Arial" panose="020B0604020202020204" pitchFamily="34" charset="0"/>
                <a:cs typeface="Arial" panose="020B0604020202020204" pitchFamily="34" charset="0"/>
              </a:rPr>
              <a:t>Please type questions in the side navigation panel and we will try to address most questions during todays session.</a:t>
            </a:r>
            <a:r>
              <a:rPr lang="en-US" sz="1400" i="1" dirty="0">
                <a:solidFill>
                  <a:schemeClr val="bg1">
                    <a:lumMod val="65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CA489DB4-576F-4D45-9A50-07800F132B12}"/>
              </a:ext>
            </a:extLst>
          </p:cNvPr>
          <p:cNvSpPr txBox="1"/>
          <p:nvPr/>
        </p:nvSpPr>
        <p:spPr>
          <a:xfrm>
            <a:off x="8374702" y="5356701"/>
            <a:ext cx="4034412" cy="523220"/>
          </a:xfrm>
          <a:prstGeom prst="rect">
            <a:avLst/>
          </a:prstGeom>
          <a:noFill/>
        </p:spPr>
        <p:txBody>
          <a:bodyPr wrap="square">
            <a:spAutoFit/>
          </a:bodyPr>
          <a:lstStyle/>
          <a:p>
            <a:r>
              <a:rPr lang="en-US" sz="1400" i="1" dirty="0">
                <a:solidFill>
                  <a:schemeClr val="bg1">
                    <a:lumMod val="65000"/>
                  </a:schemeClr>
                </a:solidFill>
                <a:latin typeface="Arial" panose="020B0604020202020204" pitchFamily="34" charset="0"/>
                <a:ea typeface="Open Sans" panose="020B0606030504020204" pitchFamily="34" charset="0"/>
                <a:cs typeface="Arial" panose="020B0604020202020204" pitchFamily="34" charset="0"/>
              </a:rPr>
              <a:t>Today’s presentation will be posted</a:t>
            </a:r>
          </a:p>
          <a:p>
            <a:r>
              <a:rPr lang="en-US" sz="1400" i="1" dirty="0">
                <a:solidFill>
                  <a:schemeClr val="bg1">
                    <a:lumMod val="65000"/>
                  </a:schemeClr>
                </a:solidFill>
                <a:latin typeface="Arial" panose="020B0604020202020204" pitchFamily="34" charset="0"/>
                <a:ea typeface="Open Sans" panose="020B0606030504020204" pitchFamily="34" charset="0"/>
                <a:cs typeface="Arial" panose="020B0604020202020204" pitchFamily="34" charset="0"/>
              </a:rPr>
              <a:t>online at  prestigepeo.com/blogs/</a:t>
            </a:r>
            <a:endParaRPr lang="en-US" sz="1400" b="1" i="1" dirty="0">
              <a:solidFill>
                <a:schemeClr val="bg1">
                  <a:lumMod val="65000"/>
                </a:schemeClr>
              </a:solidFill>
              <a:latin typeface="Arial" panose="020B0604020202020204" pitchFamily="34" charset="0"/>
              <a:ea typeface="Open Sans" panose="020B0606030504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AE5C0718-8389-48D0-9D85-4A67D415DAFA}"/>
              </a:ext>
            </a:extLst>
          </p:cNvPr>
          <p:cNvCxnSpPr>
            <a:cxnSpLocks/>
          </p:cNvCxnSpPr>
          <p:nvPr/>
        </p:nvCxnSpPr>
        <p:spPr>
          <a:xfrm>
            <a:off x="3145134" y="5356701"/>
            <a:ext cx="0" cy="7386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B912A9-3C32-47A6-9F53-DAD5CDCFA588}"/>
              </a:ext>
            </a:extLst>
          </p:cNvPr>
          <p:cNvCxnSpPr>
            <a:cxnSpLocks/>
          </p:cNvCxnSpPr>
          <p:nvPr/>
        </p:nvCxnSpPr>
        <p:spPr>
          <a:xfrm>
            <a:off x="7849438" y="5356701"/>
            <a:ext cx="0" cy="7386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2F246B-41E8-4AC3-87F0-E6B8A0DF5069}"/>
              </a:ext>
            </a:extLst>
          </p:cNvPr>
          <p:cNvCxnSpPr>
            <a:cxnSpLocks/>
          </p:cNvCxnSpPr>
          <p:nvPr/>
        </p:nvCxnSpPr>
        <p:spPr>
          <a:xfrm>
            <a:off x="680552" y="1277038"/>
            <a:ext cx="108059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57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p:txBody>
          <a:bodyPr/>
          <a:lstStyle/>
          <a:p>
            <a:r>
              <a:rPr lang="en-US" sz="3200" dirty="0">
                <a:solidFill>
                  <a:schemeClr val="accent2"/>
                </a:solidFill>
              </a:rPr>
              <a:t>How to enroll in these benefits</a:t>
            </a:r>
            <a:endParaRPr lang="en-US" dirty="0"/>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681038" y="1727200"/>
            <a:ext cx="8462961" cy="3883025"/>
          </a:xfrm>
        </p:spPr>
        <p:txBody>
          <a:bodyPr/>
          <a:lstStyle/>
          <a:p>
            <a:pPr marL="0" indent="0">
              <a:lnSpc>
                <a:spcPct val="100000"/>
              </a:lnSpc>
              <a:spcBef>
                <a:spcPts val="1800"/>
              </a:spcBef>
              <a:buNone/>
            </a:pPr>
            <a:r>
              <a:rPr lang="en-US" sz="1800" b="1" dirty="0">
                <a:solidFill>
                  <a:schemeClr val="tx1">
                    <a:lumMod val="75000"/>
                    <a:lumOff val="25000"/>
                  </a:schemeClr>
                </a:solidFill>
              </a:rPr>
              <a:t>We are excited to announce that soon you will have the opportunity to enroll in benefits with Aflac Group!</a:t>
            </a:r>
          </a:p>
          <a:p>
            <a:pPr marL="0" indent="0">
              <a:lnSpc>
                <a:spcPct val="100000"/>
              </a:lnSpc>
              <a:spcBef>
                <a:spcPts val="1800"/>
              </a:spcBef>
              <a:buNone/>
            </a:pPr>
            <a:r>
              <a:rPr lang="en-US" dirty="0">
                <a:solidFill>
                  <a:srgbClr val="0070C0"/>
                </a:solidFill>
              </a:rPr>
              <a:t>Benefits are effective November 1st, 2023. </a:t>
            </a:r>
          </a:p>
          <a:p>
            <a:pPr marL="0" indent="0">
              <a:lnSpc>
                <a:spcPct val="100000"/>
              </a:lnSpc>
              <a:spcBef>
                <a:spcPts val="1800"/>
              </a:spcBef>
              <a:buNone/>
            </a:pPr>
            <a:r>
              <a:rPr lang="en-US" dirty="0">
                <a:solidFill>
                  <a:schemeClr val="tx1">
                    <a:lumMod val="75000"/>
                    <a:lumOff val="25000"/>
                  </a:schemeClr>
                </a:solidFill>
              </a:rPr>
              <a:t>During the Open Enrollment period, please access the PrestigePEO Renewal Portal at https:/pea.prismhr.com/pea to enroll in Aflac Accident, Critical Illness, Hospital Indemnity, and Short-Term Disability benefits.</a:t>
            </a:r>
          </a:p>
          <a:p>
            <a:pPr marL="0" indent="0">
              <a:lnSpc>
                <a:spcPct val="100000"/>
              </a:lnSpc>
              <a:spcBef>
                <a:spcPts val="1800"/>
              </a:spcBef>
              <a:buNone/>
            </a:pPr>
            <a:r>
              <a:rPr lang="en-US" dirty="0">
                <a:solidFill>
                  <a:schemeClr val="tx1">
                    <a:lumMod val="75000"/>
                    <a:lumOff val="25000"/>
                  </a:schemeClr>
                </a:solidFill>
              </a:rPr>
              <a:t>The following group plans will replace the existing voluntary benefits through Aflac Individual and UnitedHealthcare. If you wish to continue your coverage with either carrier, you can do so by contacting the carrier and setting up direct bill payments at home. A letter with additional information is forthcoming. </a:t>
            </a:r>
          </a:p>
          <a:p>
            <a:pPr marL="0" indent="0">
              <a:lnSpc>
                <a:spcPct val="100000"/>
              </a:lnSpc>
              <a:spcBef>
                <a:spcPts val="1800"/>
              </a:spcBef>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317410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p:txBody>
          <a:bodyPr/>
          <a:lstStyle/>
          <a:p>
            <a:r>
              <a:rPr lang="en-US" sz="3200" dirty="0">
                <a:solidFill>
                  <a:schemeClr val="accent2"/>
                </a:solidFill>
              </a:rPr>
              <a:t>Who is eligible for Aflac benefits? </a:t>
            </a:r>
          </a:p>
        </p:txBody>
      </p:sp>
      <p:sp>
        <p:nvSpPr>
          <p:cNvPr id="5" name="Google Shape;274;p40">
            <a:extLst>
              <a:ext uri="{FF2B5EF4-FFF2-40B4-BE49-F238E27FC236}">
                <a16:creationId xmlns:a16="http://schemas.microsoft.com/office/drawing/2014/main" id="{107CB478-7E9C-964D-64C7-9425B6586DC1}"/>
              </a:ext>
            </a:extLst>
          </p:cNvPr>
          <p:cNvSpPr txBox="1">
            <a:spLocks/>
          </p:cNvSpPr>
          <p:nvPr/>
        </p:nvSpPr>
        <p:spPr>
          <a:xfrm>
            <a:off x="5299525" y="1473954"/>
            <a:ext cx="1688985" cy="1644862"/>
          </a:xfrm>
          <a:prstGeom prst="ellipse">
            <a:avLst/>
          </a:prstGeom>
          <a:solidFill>
            <a:schemeClr val="accent1"/>
          </a:solidFill>
          <a:ln>
            <a:noFill/>
          </a:ln>
        </p:spPr>
        <p:txBody>
          <a:bodyPr spcFirstLastPara="1" wrap="square" lIns="91425" tIns="91425" rIns="91425" bIns="91425" numCol="1" anchor="ctr" anchorCtr="0">
            <a:noAutofit/>
          </a:bodyPr>
          <a:lstStyle>
            <a:lvl1pPr marL="226994" indent="-226994" algn="l" defTabSz="1068299" rtl="0" eaLnBrk="1" fontAlgn="base" hangingPunct="1">
              <a:spcBef>
                <a:spcPts val="883"/>
              </a:spcBef>
              <a:spcAft>
                <a:spcPct val="0"/>
              </a:spcAft>
              <a:buClr>
                <a:schemeClr val="accent1"/>
              </a:buClr>
              <a:buSzPct val="110000"/>
              <a:buFont typeface="Arial"/>
              <a:buChar char="•"/>
              <a:defRPr sz="1100">
                <a:solidFill>
                  <a:schemeClr val="tx1"/>
                </a:solidFill>
                <a:latin typeface="Franklin Gothic Book"/>
                <a:ea typeface="MS PGothic" pitchFamily="34" charset="-128"/>
                <a:cs typeface="Franklin Gothic Book"/>
              </a:defRPr>
            </a:lvl1pPr>
            <a:lvl2pPr marL="455575" indent="-226994" algn="l" defTabSz="1068299" rtl="0" eaLnBrk="1" fontAlgn="base" hangingPunct="1">
              <a:spcBef>
                <a:spcPts val="883"/>
              </a:spcBef>
              <a:spcAft>
                <a:spcPct val="0"/>
              </a:spcAft>
              <a:buClr>
                <a:schemeClr val="accent2"/>
              </a:buClr>
              <a:buSzPct val="110000"/>
              <a:buFont typeface="Arial"/>
              <a:buChar char="•"/>
              <a:tabLst/>
              <a:defRPr sz="1100" b="0" baseline="0">
                <a:solidFill>
                  <a:schemeClr val="tx1"/>
                </a:solidFill>
                <a:latin typeface="Franklin Gothic Book"/>
                <a:ea typeface="MS PGothic" pitchFamily="34" charset="-128"/>
                <a:cs typeface="Franklin Gothic Book"/>
              </a:defRPr>
            </a:lvl2pPr>
            <a:lvl3pPr marL="684155" indent="-226994" algn="l" defTabSz="1068299" rtl="0" eaLnBrk="1" fontAlgn="base" hangingPunct="1">
              <a:spcBef>
                <a:spcPts val="883"/>
              </a:spcBef>
              <a:spcAft>
                <a:spcPct val="0"/>
              </a:spcAft>
              <a:buClr>
                <a:schemeClr val="accent3"/>
              </a:buClr>
              <a:buSzPct val="110000"/>
              <a:buFont typeface="Arial"/>
              <a:buChar char="•"/>
              <a:defRPr sz="1100">
                <a:solidFill>
                  <a:schemeClr val="tx1"/>
                </a:solidFill>
                <a:latin typeface="Franklin Gothic Book"/>
                <a:ea typeface="MS PGothic" pitchFamily="34" charset="-128"/>
                <a:cs typeface="Franklin Gothic Book"/>
              </a:defRPr>
            </a:lvl3pPr>
            <a:lvl4pPr marL="923848" indent="-226994" algn="l" defTabSz="1068299" rtl="0" eaLnBrk="1" fontAlgn="base" hangingPunct="1">
              <a:spcBef>
                <a:spcPts val="883"/>
              </a:spcBef>
              <a:spcAft>
                <a:spcPct val="0"/>
              </a:spcAft>
              <a:buClr>
                <a:schemeClr val="accent4"/>
              </a:buClr>
              <a:buSzPct val="110000"/>
              <a:buFont typeface="Arial"/>
              <a:buChar char="•"/>
              <a:defRPr sz="1100">
                <a:solidFill>
                  <a:schemeClr val="tx1"/>
                </a:solidFill>
                <a:latin typeface="Franklin Gothic Book"/>
                <a:ea typeface="MS PGothic" pitchFamily="34" charset="-128"/>
                <a:cs typeface="Franklin Gothic Book"/>
              </a:defRPr>
            </a:lvl4pPr>
            <a:lvl5pPr marL="904799" indent="-217470" algn="l" defTabSz="1068299" rtl="0" eaLnBrk="1" fontAlgn="base" hangingPunct="1">
              <a:spcBef>
                <a:spcPts val="883"/>
              </a:spcBef>
              <a:spcAft>
                <a:spcPct val="0"/>
              </a:spcAft>
              <a:buClr>
                <a:schemeClr val="accent3"/>
              </a:buClr>
              <a:buSzPct val="110000"/>
              <a:buFont typeface="Arial"/>
              <a:buChar char="•"/>
              <a:defRPr sz="1400">
                <a:solidFill>
                  <a:schemeClr val="accent3"/>
                </a:solidFill>
                <a:latin typeface="Arial"/>
                <a:ea typeface="MS PGothic" pitchFamily="34" charset="-128"/>
                <a:cs typeface="Arial"/>
              </a:defRPr>
            </a:lvl5pPr>
            <a:lvl6pPr marL="1361961" indent="-217470" algn="l" defTabSz="1068299"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6pPr>
            <a:lvl7pPr marL="1819123" indent="-217470" algn="l" defTabSz="1068299"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7pPr>
            <a:lvl8pPr marL="2276285" indent="-217470" algn="l" defTabSz="1068299"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8pPr>
            <a:lvl9pPr marL="2733446" indent="-217470" algn="l" defTabSz="1068299" rtl="0" eaLnBrk="1" fontAlgn="base" hangingPunct="1">
              <a:spcBef>
                <a:spcPct val="20000"/>
              </a:spcBef>
              <a:spcAft>
                <a:spcPct val="0"/>
              </a:spcAft>
              <a:buClr>
                <a:srgbClr val="BEBEBE"/>
              </a:buClr>
              <a:buSzPct val="90000"/>
              <a:buFont typeface="Wingdings" charset="2"/>
              <a:buChar char="n"/>
              <a:defRPr sz="1200">
                <a:solidFill>
                  <a:schemeClr val="tx1"/>
                </a:solidFill>
                <a:latin typeface="+mn-lt"/>
                <a:ea typeface="ＭＳ Ｐゴシック" charset="-128"/>
              </a:defRPr>
            </a:lvl9pPr>
          </a:lstStyle>
          <a:p>
            <a:pPr marL="0" indent="0">
              <a:buFont typeface="Arial"/>
              <a:buNone/>
            </a:pPr>
            <a:endParaRPr lang="en-US" sz="1400" kern="0" dirty="0">
              <a:latin typeface="Century Gothic" panose="020B0502020202020204" pitchFamily="34" charset="0"/>
            </a:endParaRPr>
          </a:p>
          <a:p>
            <a:pPr marL="0" indent="0" algn="ctr">
              <a:buFont typeface="Arial"/>
              <a:buNone/>
            </a:pPr>
            <a:r>
              <a:rPr lang="en-US" sz="1400" kern="0" dirty="0">
                <a:solidFill>
                  <a:schemeClr val="bg2"/>
                </a:solidFill>
                <a:latin typeface="Century Gothic" panose="020B0502020202020204" pitchFamily="34" charset="0"/>
              </a:rPr>
              <a:t>Employees</a:t>
            </a:r>
            <a:br>
              <a:rPr lang="en-US" sz="1400" kern="0" dirty="0">
                <a:solidFill>
                  <a:schemeClr val="bg2"/>
                </a:solidFill>
                <a:latin typeface="Century Gothic" panose="020B0502020202020204" pitchFamily="34" charset="0"/>
              </a:rPr>
            </a:br>
            <a:r>
              <a:rPr lang="en-US" sz="1400" kern="0" dirty="0">
                <a:solidFill>
                  <a:schemeClr val="bg2"/>
                </a:solidFill>
                <a:latin typeface="Century Gothic" panose="020B0502020202020204" pitchFamily="34" charset="0"/>
              </a:rPr>
              <a:t>who work</a:t>
            </a:r>
            <a:br>
              <a:rPr lang="en-US" sz="1400" kern="0" dirty="0">
                <a:solidFill>
                  <a:schemeClr val="bg2"/>
                </a:solidFill>
                <a:latin typeface="Century Gothic" panose="020B0502020202020204" pitchFamily="34" charset="0"/>
              </a:rPr>
            </a:br>
            <a:r>
              <a:rPr lang="en-US" sz="1400" kern="0" dirty="0">
                <a:solidFill>
                  <a:schemeClr val="bg2"/>
                </a:solidFill>
                <a:latin typeface="Century Gothic" panose="020B0502020202020204" pitchFamily="34" charset="0"/>
              </a:rPr>
              <a:t>19 hours </a:t>
            </a:r>
            <a:br>
              <a:rPr lang="en-US" sz="1400" kern="0" dirty="0">
                <a:solidFill>
                  <a:schemeClr val="bg2"/>
                </a:solidFill>
                <a:latin typeface="Century Gothic" panose="020B0502020202020204" pitchFamily="34" charset="0"/>
              </a:rPr>
            </a:br>
            <a:r>
              <a:rPr lang="en-US" sz="1400" kern="0" dirty="0">
                <a:solidFill>
                  <a:schemeClr val="bg2"/>
                </a:solidFill>
                <a:latin typeface="Century Gothic" panose="020B0502020202020204" pitchFamily="34" charset="0"/>
              </a:rPr>
              <a:t>per week</a:t>
            </a:r>
          </a:p>
          <a:p>
            <a:endParaRPr lang="en-US" sz="1400" kern="0" dirty="0">
              <a:latin typeface="Century Gothic" panose="020B0502020202020204" pitchFamily="34" charset="0"/>
            </a:endParaRPr>
          </a:p>
        </p:txBody>
      </p:sp>
      <p:sp>
        <p:nvSpPr>
          <p:cNvPr id="7" name="Google Shape;274;p40">
            <a:extLst>
              <a:ext uri="{FF2B5EF4-FFF2-40B4-BE49-F238E27FC236}">
                <a16:creationId xmlns:a16="http://schemas.microsoft.com/office/drawing/2014/main" id="{F7AD2D91-3FE1-EBFA-5861-9AC2F2718328}"/>
              </a:ext>
            </a:extLst>
          </p:cNvPr>
          <p:cNvSpPr txBox="1">
            <a:spLocks/>
          </p:cNvSpPr>
          <p:nvPr/>
        </p:nvSpPr>
        <p:spPr>
          <a:xfrm>
            <a:off x="3480362" y="3155708"/>
            <a:ext cx="1688985" cy="1644862"/>
          </a:xfrm>
          <a:prstGeom prst="ellipse">
            <a:avLst/>
          </a:prstGeom>
          <a:solidFill>
            <a:schemeClr val="tx1"/>
          </a:solidFill>
          <a:ln>
            <a:noFill/>
          </a:ln>
        </p:spPr>
        <p:txBody>
          <a:bodyPr spcFirstLastPara="1" vert="horz" wrap="square" lIns="91425" tIns="91425" rIns="91425" bIns="91425" numCol="1" rtlCol="0" anchor="ctr" anchorCtr="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p>
          <a:p>
            <a:pPr marL="0" indent="0" algn="ctr">
              <a:buFont typeface="Arial" panose="020B0604020202020204" pitchFamily="34" charset="0"/>
              <a:buNone/>
            </a:pPr>
            <a:r>
              <a:rPr lang="en-US" sz="1400" dirty="0">
                <a:solidFill>
                  <a:schemeClr val="bg2"/>
                </a:solidFill>
              </a:rPr>
              <a:t>Dependent Spouses</a:t>
            </a:r>
          </a:p>
          <a:p>
            <a:endParaRPr lang="en-US" sz="1400" dirty="0"/>
          </a:p>
        </p:txBody>
      </p:sp>
      <p:sp>
        <p:nvSpPr>
          <p:cNvPr id="8" name="Google Shape;274;p40">
            <a:extLst>
              <a:ext uri="{FF2B5EF4-FFF2-40B4-BE49-F238E27FC236}">
                <a16:creationId xmlns:a16="http://schemas.microsoft.com/office/drawing/2014/main" id="{84DCDE87-D0F6-2F5B-A518-B2BA14DD9875}"/>
              </a:ext>
            </a:extLst>
          </p:cNvPr>
          <p:cNvSpPr txBox="1">
            <a:spLocks/>
          </p:cNvSpPr>
          <p:nvPr/>
        </p:nvSpPr>
        <p:spPr>
          <a:xfrm>
            <a:off x="7277526" y="3155708"/>
            <a:ext cx="1688985" cy="1644862"/>
          </a:xfrm>
          <a:prstGeom prst="ellipse">
            <a:avLst/>
          </a:prstGeom>
          <a:solidFill>
            <a:schemeClr val="accent2"/>
          </a:solidFill>
          <a:ln>
            <a:noFill/>
          </a:ln>
        </p:spPr>
        <p:txBody>
          <a:bodyPr spcFirstLastPara="1" vert="horz" wrap="square" lIns="91425" tIns="91425" rIns="91425" bIns="91425" numCol="1" rtlCol="0" anchor="ctr" anchorCtr="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p>
          <a:p>
            <a:pPr marL="0" indent="0" algn="ctr">
              <a:buFont typeface="Arial" panose="020B0604020202020204" pitchFamily="34" charset="0"/>
              <a:buNone/>
            </a:pPr>
            <a:r>
              <a:rPr lang="en-US" sz="1400" dirty="0">
                <a:solidFill>
                  <a:schemeClr val="bg2"/>
                </a:solidFill>
              </a:rPr>
              <a:t>Dependent Children</a:t>
            </a:r>
          </a:p>
          <a:p>
            <a:endParaRPr lang="en-US" sz="1400" dirty="0"/>
          </a:p>
        </p:txBody>
      </p:sp>
      <p:sp>
        <p:nvSpPr>
          <p:cNvPr id="9" name="Google Shape;277;p40">
            <a:extLst>
              <a:ext uri="{FF2B5EF4-FFF2-40B4-BE49-F238E27FC236}">
                <a16:creationId xmlns:a16="http://schemas.microsoft.com/office/drawing/2014/main" id="{5C6632BC-4700-8134-AD0D-073B8310BF23}"/>
              </a:ext>
            </a:extLst>
          </p:cNvPr>
          <p:cNvSpPr txBox="1"/>
          <p:nvPr/>
        </p:nvSpPr>
        <p:spPr>
          <a:xfrm>
            <a:off x="3288158" y="4937233"/>
            <a:ext cx="2073392" cy="508338"/>
          </a:xfrm>
          <a:prstGeom prst="rect">
            <a:avLst/>
          </a:prstGeom>
          <a:noFill/>
          <a:ln>
            <a:noFill/>
          </a:ln>
        </p:spPr>
        <p:txBody>
          <a:bodyPr spcFirstLastPara="1" wrap="square" lIns="45725" tIns="22850" rIns="45725" bIns="22850" numCol="1" anchor="t" anchorCtr="0">
            <a:noAutofit/>
          </a:bodyPr>
          <a:lstStyle/>
          <a:p>
            <a:pPr marL="0" lvl="0" indent="0" algn="ctr" rtl="0">
              <a:lnSpc>
                <a:spcPct val="100000"/>
              </a:lnSpc>
              <a:spcBef>
                <a:spcPts val="200"/>
              </a:spcBef>
              <a:spcAft>
                <a:spcPts val="0"/>
              </a:spcAft>
              <a:buNone/>
            </a:pPr>
            <a:r>
              <a:rPr lang="en" altLang="en" sz="1100" dirty="0">
                <a:solidFill>
                  <a:srgbClr val="666666"/>
                </a:solidFill>
                <a:latin typeface="Arial" panose="020B0604020202020204" pitchFamily="34" charset="0"/>
                <a:ea typeface="Lato"/>
                <a:cs typeface="Arial" panose="020B0604020202020204" pitchFamily="34" charset="0"/>
                <a:sym typeface="Lato"/>
              </a:rPr>
              <a:t>Such as your legal spouse or domestic partner.  </a:t>
            </a:r>
            <a:endParaRPr sz="1100" dirty="0">
              <a:solidFill>
                <a:srgbClr val="666666"/>
              </a:solidFill>
              <a:latin typeface="Arial" panose="020B0604020202020204" pitchFamily="34" charset="0"/>
              <a:ea typeface="Lato"/>
              <a:cs typeface="Arial" panose="020B0604020202020204" pitchFamily="34" charset="0"/>
              <a:sym typeface="Lato"/>
            </a:endParaRPr>
          </a:p>
        </p:txBody>
      </p:sp>
      <p:sp>
        <p:nvSpPr>
          <p:cNvPr id="10" name="Google Shape;278;p40">
            <a:extLst>
              <a:ext uri="{FF2B5EF4-FFF2-40B4-BE49-F238E27FC236}">
                <a16:creationId xmlns:a16="http://schemas.microsoft.com/office/drawing/2014/main" id="{81798861-75CC-B73D-479B-CF1B34127925}"/>
              </a:ext>
            </a:extLst>
          </p:cNvPr>
          <p:cNvSpPr txBox="1"/>
          <p:nvPr/>
        </p:nvSpPr>
        <p:spPr>
          <a:xfrm>
            <a:off x="6820332" y="4937233"/>
            <a:ext cx="2603371" cy="869860"/>
          </a:xfrm>
          <a:prstGeom prst="rect">
            <a:avLst/>
          </a:prstGeom>
          <a:noFill/>
          <a:ln>
            <a:noFill/>
          </a:ln>
        </p:spPr>
        <p:txBody>
          <a:bodyPr spcFirstLastPara="1" wrap="square" lIns="45725" tIns="22850" rIns="45725" bIns="22850" numCol="1" anchor="t" anchorCtr="0">
            <a:noAutofit/>
          </a:bodyPr>
          <a:lstStyle/>
          <a:p>
            <a:pPr algn="ctr">
              <a:spcBef>
                <a:spcPts val="200"/>
              </a:spcBef>
            </a:pPr>
            <a:r>
              <a:rPr lang="en-US" altLang="en" sz="1100" dirty="0">
                <a:solidFill>
                  <a:srgbClr val="666666"/>
                </a:solidFill>
                <a:latin typeface="Arial" panose="020B0604020202020204" pitchFamily="34" charset="0"/>
                <a:ea typeface="Lato"/>
                <a:cs typeface="Arial" panose="020B0604020202020204" pitchFamily="34" charset="0"/>
                <a:sym typeface="Lato"/>
              </a:rPr>
              <a:t>Biological, adopted, stepchildren and children under your legal guardianship. </a:t>
            </a:r>
            <a:r>
              <a:rPr lang="en" altLang="en" sz="1100" dirty="0">
                <a:solidFill>
                  <a:srgbClr val="666666"/>
                </a:solidFill>
                <a:latin typeface="Arial" panose="020B0604020202020204" pitchFamily="34" charset="0"/>
                <a:ea typeface="Lato"/>
                <a:cs typeface="Arial" panose="020B0604020202020204" pitchFamily="34" charset="0"/>
                <a:sym typeface="Lato"/>
              </a:rPr>
              <a:t>They can maintain coverage until the end of the month when they turn 26. </a:t>
            </a:r>
            <a:endParaRPr sz="1100" dirty="0">
              <a:solidFill>
                <a:srgbClr val="666666"/>
              </a:solidFill>
              <a:latin typeface="Arial" panose="020B0604020202020204" pitchFamily="34" charset="0"/>
              <a:ea typeface="Lato"/>
              <a:cs typeface="Arial" panose="020B0604020202020204" pitchFamily="34" charset="0"/>
              <a:sym typeface="Lato"/>
            </a:endParaRPr>
          </a:p>
          <a:p>
            <a:pPr marL="0" lvl="0" indent="0" algn="ctr" rtl="0">
              <a:lnSpc>
                <a:spcPct val="100000"/>
              </a:lnSpc>
              <a:spcBef>
                <a:spcPts val="200"/>
              </a:spcBef>
              <a:spcAft>
                <a:spcPts val="0"/>
              </a:spcAft>
              <a:buNone/>
            </a:pPr>
            <a:endParaRPr sz="1100" dirty="0">
              <a:solidFill>
                <a:srgbClr val="666666"/>
              </a:solidFill>
              <a:latin typeface="Arial" panose="020B0604020202020204" pitchFamily="34" charset="0"/>
              <a:ea typeface="Lato"/>
              <a:cs typeface="Arial" panose="020B0604020202020204" pitchFamily="34" charset="0"/>
              <a:sym typeface="Lato"/>
            </a:endParaRPr>
          </a:p>
          <a:p>
            <a:pPr marL="0" lvl="0" indent="0" algn="ctr" rtl="0">
              <a:lnSpc>
                <a:spcPct val="100000"/>
              </a:lnSpc>
              <a:spcBef>
                <a:spcPts val="200"/>
              </a:spcBef>
              <a:spcAft>
                <a:spcPts val="0"/>
              </a:spcAft>
              <a:buNone/>
            </a:pPr>
            <a:br>
              <a:rPr lang="en" altLang="en" sz="1100" dirty="0">
                <a:solidFill>
                  <a:srgbClr val="666666"/>
                </a:solidFill>
                <a:latin typeface="Arial" panose="020B0604020202020204" pitchFamily="34" charset="0"/>
                <a:ea typeface="Lato"/>
                <a:cs typeface="Arial" panose="020B0604020202020204" pitchFamily="34" charset="0"/>
                <a:sym typeface="Lato"/>
              </a:rPr>
            </a:br>
            <a:endParaRPr sz="1100" dirty="0">
              <a:solidFill>
                <a:srgbClr val="666666"/>
              </a:solidFill>
              <a:latin typeface="Arial" panose="020B0604020202020204" pitchFamily="34" charset="0"/>
              <a:ea typeface="Lato"/>
              <a:cs typeface="Arial" panose="020B0604020202020204" pitchFamily="34" charset="0"/>
              <a:sym typeface="Lato"/>
            </a:endParaRPr>
          </a:p>
        </p:txBody>
      </p:sp>
      <p:sp>
        <p:nvSpPr>
          <p:cNvPr id="11" name="Rectangle 10">
            <a:extLst>
              <a:ext uri="{FF2B5EF4-FFF2-40B4-BE49-F238E27FC236}">
                <a16:creationId xmlns:a16="http://schemas.microsoft.com/office/drawing/2014/main" id="{D85D566A-53CD-4894-604A-AFF42C042564}"/>
              </a:ext>
            </a:extLst>
          </p:cNvPr>
          <p:cNvSpPr/>
          <p:nvPr/>
        </p:nvSpPr>
        <p:spPr>
          <a:xfrm>
            <a:off x="413127" y="5927732"/>
            <a:ext cx="5910587" cy="400110"/>
          </a:xfrm>
          <a:prstGeom prst="rect">
            <a:avLst/>
          </a:prstGeom>
        </p:spPr>
        <p:txBody>
          <a:bodyPr wrap="square">
            <a:spAutoFit/>
          </a:bodyPr>
          <a:lstStyle/>
          <a:p>
            <a:pPr lvl="0"/>
            <a:r>
              <a:rPr lang="en-US" altLang="en" sz="1000" dirty="0">
                <a:solidFill>
                  <a:schemeClr val="tx1">
                    <a:lumMod val="75000"/>
                    <a:lumOff val="25000"/>
                  </a:schemeClr>
                </a:solidFill>
                <a:latin typeface="Arial" panose="020B0604020202020204" pitchFamily="34" charset="0"/>
                <a:cs typeface="Arial" panose="020B0604020202020204" pitchFamily="34" charset="0"/>
              </a:rPr>
              <a:t>Any employee who adds a dependent to his or her benefit elections may be required to provide documentation which demonstrates that the individual meets the eligibility criteria.</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588E764-4564-8056-0B8D-42A69B40EEAF}"/>
              </a:ext>
            </a:extLst>
          </p:cNvPr>
          <p:cNvCxnSpPr>
            <a:cxnSpLocks/>
          </p:cNvCxnSpPr>
          <p:nvPr/>
        </p:nvCxnSpPr>
        <p:spPr bwMode="auto">
          <a:xfrm flipH="1">
            <a:off x="5017785" y="2777226"/>
            <a:ext cx="274464" cy="43456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9DC74727-AD79-2CBA-294F-B4B3F53432CF}"/>
              </a:ext>
            </a:extLst>
          </p:cNvPr>
          <p:cNvCxnSpPr>
            <a:cxnSpLocks/>
          </p:cNvCxnSpPr>
          <p:nvPr/>
        </p:nvCxnSpPr>
        <p:spPr bwMode="auto">
          <a:xfrm>
            <a:off x="6988510" y="2849692"/>
            <a:ext cx="349649" cy="36210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75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people holding papers&#10;&#10;Description automatically generated">
            <a:extLst>
              <a:ext uri="{FF2B5EF4-FFF2-40B4-BE49-F238E27FC236}">
                <a16:creationId xmlns:a16="http://schemas.microsoft.com/office/drawing/2014/main" id="{B86308D8-81D4-8A20-EEED-E13C83AD1BB6}"/>
              </a:ext>
            </a:extLst>
          </p:cNvPr>
          <p:cNvPicPr>
            <a:picLocks noGrp="1" noChangeAspect="1"/>
          </p:cNvPicPr>
          <p:nvPr>
            <p:ph type="pic" sz="quarter" idx="13"/>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020" r="10020"/>
          <a:stretch>
            <a:fillRect/>
          </a:stretch>
        </p:blipFill>
        <p:spPr/>
      </p:pic>
      <p:pic>
        <p:nvPicPr>
          <p:cNvPr id="11" name="Picture 10" descr="A picture containing laptop, sitting, dark, computer&#10;&#10;Description automatically generated">
            <a:extLst>
              <a:ext uri="{FF2B5EF4-FFF2-40B4-BE49-F238E27FC236}">
                <a16:creationId xmlns:a16="http://schemas.microsoft.com/office/drawing/2014/main" id="{195B1ECD-7A4C-49EB-A021-9A81879C81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9455" y="6343650"/>
            <a:ext cx="1827629" cy="313100"/>
          </a:xfrm>
          <a:prstGeom prst="rect">
            <a:avLst/>
          </a:prstGeom>
        </p:spPr>
      </p:pic>
      <p:sp>
        <p:nvSpPr>
          <p:cNvPr id="8" name="Text Placeholder 7">
            <a:extLst>
              <a:ext uri="{FF2B5EF4-FFF2-40B4-BE49-F238E27FC236}">
                <a16:creationId xmlns:a16="http://schemas.microsoft.com/office/drawing/2014/main" id="{1F870560-F242-4820-810C-A148F75631F3}"/>
              </a:ext>
            </a:extLst>
          </p:cNvPr>
          <p:cNvSpPr>
            <a:spLocks noGrp="1"/>
          </p:cNvSpPr>
          <p:nvPr>
            <p:ph type="body" sz="quarter" idx="14"/>
          </p:nvPr>
        </p:nvSpPr>
        <p:spPr>
          <a:xfrm>
            <a:off x="2773362" y="4219308"/>
            <a:ext cx="5051503" cy="1697038"/>
          </a:xfrm>
        </p:spPr>
        <p:txBody>
          <a:bodyPr/>
          <a:lstStyle/>
          <a:p>
            <a:r>
              <a:rPr lang="en-US" dirty="0"/>
              <a:t>Aflac Group Plans</a:t>
            </a:r>
          </a:p>
        </p:txBody>
      </p:sp>
      <p:pic>
        <p:nvPicPr>
          <p:cNvPr id="6" name="Picture 5" descr="A duck with a black background&#10;&#10;Description automatically generated">
            <a:extLst>
              <a:ext uri="{FF2B5EF4-FFF2-40B4-BE49-F238E27FC236}">
                <a16:creationId xmlns:a16="http://schemas.microsoft.com/office/drawing/2014/main" id="{8609A28B-1557-4391-8EE7-FDF3DDF63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3361" y="2256945"/>
            <a:ext cx="4708181" cy="2163801"/>
          </a:xfrm>
          <a:prstGeom prst="rect">
            <a:avLst/>
          </a:prstGeom>
        </p:spPr>
      </p:pic>
    </p:spTree>
    <p:extLst>
      <p:ext uri="{BB962C8B-B14F-4D97-AF65-F5344CB8AC3E}">
        <p14:creationId xmlns:p14="http://schemas.microsoft.com/office/powerpoint/2010/main" val="99498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7A1FBA-4385-9267-5216-11E013ED8C78}"/>
              </a:ext>
            </a:extLst>
          </p:cNvPr>
          <p:cNvSpPr/>
          <p:nvPr/>
        </p:nvSpPr>
        <p:spPr>
          <a:xfrm>
            <a:off x="6702405" y="491888"/>
            <a:ext cx="5073495" cy="5604647"/>
          </a:xfrm>
          <a:prstGeom prst="rect">
            <a:avLst/>
          </a:prstGeom>
          <a:solidFill>
            <a:schemeClr val="bg1"/>
          </a:solid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p:txBody>
          <a:bodyPr/>
          <a:lstStyle/>
          <a:p>
            <a:r>
              <a:rPr lang="en-US" sz="3200" dirty="0">
                <a:solidFill>
                  <a:schemeClr val="accent2"/>
                </a:solidFill>
              </a:rPr>
              <a:t>Accident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681038" y="1609361"/>
            <a:ext cx="5075185" cy="3639278"/>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Benefit Summary and Monthly Rates</a:t>
            </a:r>
          </a:p>
          <a:p>
            <a:pPr marL="0" indent="0">
              <a:lnSpc>
                <a:spcPct val="100000"/>
              </a:lnSpc>
              <a:spcBef>
                <a:spcPts val="1200"/>
              </a:spcBef>
              <a:buNone/>
            </a:pPr>
            <a:r>
              <a:rPr lang="en-US" sz="1600" b="1" i="0" dirty="0">
                <a:solidFill>
                  <a:schemeClr val="tx1">
                    <a:lumMod val="75000"/>
                    <a:lumOff val="25000"/>
                  </a:schemeClr>
                </a:solidFill>
                <a:effectLst/>
                <a:latin typeface="Arial" panose="020B0604020202020204" pitchFamily="34" charset="0"/>
                <a:cs typeface="Arial" panose="020B0604020202020204" pitchFamily="34" charset="0"/>
              </a:rPr>
              <a:t>How it Works</a:t>
            </a:r>
            <a:endParaRPr lang="en-US" sz="1600" b="0" i="0" dirty="0">
              <a:solidFill>
                <a:schemeClr val="tx1">
                  <a:lumMod val="75000"/>
                  <a:lumOff val="25000"/>
                </a:schemeClr>
              </a:solidFill>
              <a:effectLst/>
              <a:latin typeface="Arial" panose="020B0604020202020204" pitchFamily="34" charset="0"/>
              <a:cs typeface="Arial" panose="020B0604020202020204" pitchFamily="34" charset="0"/>
            </a:endParaRP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Accident insurance pays a cash benefit to an employee or a covered dependent who is injured in a covered accident.</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Payments are in addition to “regular” medical insurance; the benefit payment can be used for any purpose (does not need to be applied directly to medical bills).</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Rates are based on the plan option and coverage tier selected. </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There are two 24-hour plan options to choose between.</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No health questions are required. </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There is no pre-existing condition limitation, benefit reduction, or waiting period.  </a:t>
            </a:r>
          </a:p>
          <a:p>
            <a:pPr marL="285750" indent="-285750">
              <a:lnSpc>
                <a:spcPct val="100000"/>
              </a:lnSpc>
              <a:spcBef>
                <a:spcPts val="1200"/>
              </a:spcBef>
              <a:buFont typeface="Arial" panose="020B0604020202020204" pitchFamily="34" charset="0"/>
              <a:buChar char="•"/>
            </a:pPr>
            <a:r>
              <a:rPr lang="en-US" sz="1400" b="0" i="0" dirty="0">
                <a:solidFill>
                  <a:schemeClr val="tx1">
                    <a:lumMod val="75000"/>
                    <a:lumOff val="25000"/>
                  </a:schemeClr>
                </a:solidFill>
                <a:effectLst/>
                <a:latin typeface="Arial" panose="020B0604020202020204" pitchFamily="34" charset="0"/>
                <a:cs typeface="Arial" panose="020B0604020202020204" pitchFamily="34" charset="0"/>
              </a:rPr>
              <a:t>The plans are portable if you leave PrestigePEO.</a:t>
            </a:r>
          </a:p>
          <a:p>
            <a:pPr marL="285750" indent="-285750">
              <a:lnSpc>
                <a:spcPct val="100000"/>
              </a:lnSpc>
              <a:spcBef>
                <a:spcPts val="0"/>
              </a:spcBef>
              <a:buFont typeface="Arial" panose="020B0604020202020204" pitchFamily="34" charset="0"/>
              <a:buChar char="•"/>
            </a:pPr>
            <a:endParaRPr lang="en-US" sz="1400" b="0" i="0" dirty="0">
              <a:solidFill>
                <a:schemeClr val="tx1">
                  <a:lumMod val="75000"/>
                  <a:lumOff val="25000"/>
                </a:schemeClr>
              </a:solidFill>
              <a:effectLst/>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endParaRPr lang="en-US" sz="1600" b="0" i="0" dirty="0">
              <a:solidFill>
                <a:schemeClr val="tx1">
                  <a:lumMod val="75000"/>
                  <a:lumOff val="25000"/>
                </a:schemeClr>
              </a:solidFill>
              <a:effectLst/>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377092F5-08D0-E546-E097-68579739C347}"/>
              </a:ext>
            </a:extLst>
          </p:cNvPr>
          <p:cNvGraphicFramePr>
            <a:graphicFrameLocks noGrp="1"/>
          </p:cNvGraphicFramePr>
          <p:nvPr>
            <p:extLst>
              <p:ext uri="{D42A27DB-BD31-4B8C-83A1-F6EECF244321}">
                <p14:modId xmlns:p14="http://schemas.microsoft.com/office/powerpoint/2010/main" val="1593390407"/>
              </p:ext>
            </p:extLst>
          </p:nvPr>
        </p:nvGraphicFramePr>
        <p:xfrm>
          <a:off x="6702406" y="491889"/>
          <a:ext cx="5073496" cy="4454661"/>
        </p:xfrm>
        <a:graphic>
          <a:graphicData uri="http://schemas.openxmlformats.org/drawingml/2006/table">
            <a:tbl>
              <a:tblPr>
                <a:tableStyleId>{5A111915-BE36-4E01-A7E5-04B1672EAD32}</a:tableStyleId>
              </a:tblPr>
              <a:tblGrid>
                <a:gridCol w="1928602">
                  <a:extLst>
                    <a:ext uri="{9D8B030D-6E8A-4147-A177-3AD203B41FA5}">
                      <a16:colId xmlns:a16="http://schemas.microsoft.com/office/drawing/2014/main" val="134283807"/>
                    </a:ext>
                  </a:extLst>
                </a:gridCol>
                <a:gridCol w="1572447">
                  <a:extLst>
                    <a:ext uri="{9D8B030D-6E8A-4147-A177-3AD203B41FA5}">
                      <a16:colId xmlns:a16="http://schemas.microsoft.com/office/drawing/2014/main" val="2055786655"/>
                    </a:ext>
                  </a:extLst>
                </a:gridCol>
                <a:gridCol w="1572447">
                  <a:extLst>
                    <a:ext uri="{9D8B030D-6E8A-4147-A177-3AD203B41FA5}">
                      <a16:colId xmlns:a16="http://schemas.microsoft.com/office/drawing/2014/main" val="3216215578"/>
                    </a:ext>
                  </a:extLst>
                </a:gridCol>
              </a:tblGrid>
              <a:tr h="2765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1"/>
                          </a:solidFill>
                          <a:effectLst/>
                          <a:latin typeface="Franklin Gothic Book" panose="020B0503020102020204" pitchFamily="34" charset="0"/>
                          <a:ea typeface="MS PGothic" pitchFamily="34" charset="-128"/>
                          <a:cs typeface="Arial" panose="020B0604020202020204" pitchFamily="34" charset="0"/>
                        </a:rPr>
                        <a:t>Plan Design</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algn="ctr" defTabSz="457200" rtl="0" eaLnBrk="1" latinLnBrk="0" hangingPunct="1"/>
                      <a:r>
                        <a:rPr lang="en-US" sz="1100" b="1" kern="1200" dirty="0">
                          <a:solidFill>
                            <a:schemeClr val="accent1"/>
                          </a:solidFill>
                          <a:latin typeface="Franklin Gothic Book" panose="020B0503020102020204" pitchFamily="34" charset="0"/>
                          <a:ea typeface="+mn-ea"/>
                          <a:cs typeface="Arial" panose="020B0604020202020204" pitchFamily="34" charset="0"/>
                        </a:rPr>
                        <a:t>Aflac Low Plan</a:t>
                      </a:r>
                    </a:p>
                  </a:txBody>
                  <a:tcPr marL="63238" marR="63238" marT="6324" marB="558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algn="ctr" defTabSz="457200" rtl="0" eaLnBrk="1" latinLnBrk="0" hangingPunct="1"/>
                      <a:r>
                        <a:rPr lang="en-US" sz="1100" b="1" kern="1200" dirty="0">
                          <a:solidFill>
                            <a:schemeClr val="accent1"/>
                          </a:solidFill>
                          <a:latin typeface="Franklin Gothic Book" panose="020B0503020102020204" pitchFamily="34" charset="0"/>
                          <a:ea typeface="+mn-ea"/>
                          <a:cs typeface="Arial" panose="020B0604020202020204" pitchFamily="34" charset="0"/>
                        </a:rPr>
                        <a:t>Aflac High Plan</a:t>
                      </a:r>
                    </a:p>
                  </a:txBody>
                  <a:tcPr marL="63238" marR="63238" marT="6324" marB="558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954411528"/>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Coverage Type</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24 Hour</a:t>
                      </a:r>
                    </a:p>
                  </a:txBody>
                  <a:tcPr marL="63238" marR="63238" marT="6324" marB="5580" anchor="ctr">
                    <a:lnL w="12700" cap="flat" cmpd="sng" algn="ctr">
                      <a:solidFill>
                        <a:schemeClr val="tx1"/>
                      </a:solid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tc>
                  <a:txBody>
                    <a:bodyPr/>
                    <a:lstStyle/>
                    <a:p>
                      <a:pPr algn="ctr"/>
                      <a:r>
                        <a:rPr lang="en-US" sz="1100" dirty="0">
                          <a:solidFill>
                            <a:schemeClr val="tx1"/>
                          </a:solidFill>
                          <a:latin typeface="Franklin Gothic Book" panose="020B0503020102020204" pitchFamily="34" charset="0"/>
                          <a:cs typeface="Arial" panose="020B0604020202020204" pitchFamily="34" charset="0"/>
                        </a:rPr>
                        <a:t>24 Hour</a:t>
                      </a:r>
                    </a:p>
                  </a:txBody>
                  <a:tcPr marL="63238" marR="63238" marT="6324" marB="5580" anchor="ctr">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extLst>
                  <a:ext uri="{0D108BD9-81ED-4DB2-BD59-A6C34878D82A}">
                    <a16:rowId xmlns:a16="http://schemas.microsoft.com/office/drawing/2014/main" val="3449908952"/>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Ambulance  (Ground / Air)</a:t>
                      </a:r>
                      <a:endPar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endParaRPr>
                    </a:p>
                  </a:txBody>
                  <a:tcPr marL="63238" marR="63238" marT="6324" marB="5580" anchor="ctr" horzOverflow="overflow">
                    <a:lnL w="6350" cap="flat" cmpd="sng" algn="ctr">
                      <a:solidFill>
                        <a:srgbClr val="8F8F8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F8F8F"/>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$200/$1,200</a:t>
                      </a:r>
                    </a:p>
                  </a:txBody>
                  <a:tcPr marL="63238" marR="63238" marT="6324" marB="5580"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8F8F8F"/>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tc>
                  <a:txBody>
                    <a:bodyPr/>
                    <a:lstStyle/>
                    <a:p>
                      <a:pPr algn="ctr"/>
                      <a:r>
                        <a:rPr lang="en-US" sz="1100" kern="1200" dirty="0">
                          <a:solidFill>
                            <a:schemeClr val="tx1"/>
                          </a:solidFill>
                          <a:latin typeface="Franklin Gothic Book" panose="020B0503020102020204" pitchFamily="34" charset="0"/>
                          <a:ea typeface="+mn-ea"/>
                          <a:cs typeface="Arial" panose="020B0604020202020204" pitchFamily="34" charset="0"/>
                        </a:rPr>
                        <a:t>$300/$1,800</a:t>
                      </a:r>
                    </a:p>
                  </a:txBody>
                  <a:tcPr marL="63238" marR="63238" marT="6324" marB="5580" anchor="ctr">
                    <a:lnL w="12700" cap="flat" cmpd="sng" algn="ctr">
                      <a:solidFill>
                        <a:schemeClr val="bg2"/>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rgbClr val="8F8F8F"/>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extLst>
                  <a:ext uri="{0D108BD9-81ED-4DB2-BD59-A6C34878D82A}">
                    <a16:rowId xmlns:a16="http://schemas.microsoft.com/office/drawing/2014/main" val="3521968073"/>
                  </a:ext>
                </a:extLst>
              </a:tr>
              <a:tr h="3455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Emergency Room / Urgent Care/ Doctor</a:t>
                      </a:r>
                      <a:endPar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endParaRP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F8F8F"/>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$100</a:t>
                      </a:r>
                    </a:p>
                  </a:txBody>
                  <a:tcPr marL="63238" marR="63238" marT="6324" marB="5580" anchor="ctr">
                    <a:lnL w="12700" cap="flat" cmpd="sng" algn="ctr">
                      <a:solidFill>
                        <a:schemeClr val="tx1"/>
                      </a:solidFill>
                      <a:prstDash val="solid"/>
                      <a:round/>
                      <a:headEnd type="none" w="med" len="med"/>
                      <a:tailEnd type="none" w="med" len="med"/>
                    </a:lnL>
                    <a:lnT w="6350" cap="flat" cmpd="sng" algn="ctr">
                      <a:solidFill>
                        <a:srgbClr val="8F8F8F"/>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tc>
                  <a:txBody>
                    <a:bodyPr/>
                    <a:lstStyle/>
                    <a:p>
                      <a:pPr algn="ctr"/>
                      <a:r>
                        <a:rPr lang="en-US" sz="1100" kern="1200" dirty="0">
                          <a:solidFill>
                            <a:schemeClr val="tx1"/>
                          </a:solidFill>
                          <a:latin typeface="Franklin Gothic Book" panose="020B0503020102020204" pitchFamily="34" charset="0"/>
                          <a:ea typeface="+mn-ea"/>
                          <a:cs typeface="Arial" panose="020B0604020202020204" pitchFamily="34" charset="0"/>
                        </a:rPr>
                        <a:t>$150</a:t>
                      </a:r>
                    </a:p>
                  </a:txBody>
                  <a:tcPr marL="63238" marR="63238" marT="6324" marB="5580" anchor="ctr">
                    <a:lnR w="12700" cap="flat" cmpd="sng" algn="ctr">
                      <a:noFill/>
                      <a:prstDash val="solid"/>
                      <a:round/>
                      <a:headEnd type="none" w="med" len="med"/>
                      <a:tailEnd type="none" w="med" len="med"/>
                    </a:lnR>
                    <a:lnT w="6350" cap="flat" cmpd="sng" algn="ctr">
                      <a:solidFill>
                        <a:srgbClr val="8F8F8F"/>
                      </a:solidFill>
                      <a:prstDash val="solid"/>
                      <a:round/>
                      <a:headEnd type="none" w="med" len="med"/>
                      <a:tailEnd type="none" w="med" len="med"/>
                    </a:lnT>
                    <a:lnB w="6350" cap="flat" cmpd="sng" algn="ctr">
                      <a:solidFill>
                        <a:srgbClr val="8F8F8F"/>
                      </a:solidFill>
                      <a:prstDash val="solid"/>
                      <a:round/>
                      <a:headEnd type="none" w="med" len="med"/>
                      <a:tailEnd type="none" w="med" len="med"/>
                    </a:lnB>
                  </a:tcPr>
                </a:tc>
                <a:extLst>
                  <a:ext uri="{0D108BD9-81ED-4DB2-BD59-A6C34878D82A}">
                    <a16:rowId xmlns:a16="http://schemas.microsoft.com/office/drawing/2014/main" val="2414496833"/>
                  </a:ext>
                </a:extLst>
              </a:tr>
              <a:tr h="345561">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u="none" strike="noStrike" cap="none" normalizeH="0" baseline="0" dirty="0">
                          <a:ln>
                            <a:noFill/>
                          </a:ln>
                          <a:solidFill>
                            <a:schemeClr val="tx1"/>
                          </a:solidFill>
                          <a:effectLst/>
                          <a:latin typeface="Franklin Gothic Book" panose="020B0503020102020204" pitchFamily="34" charset="0"/>
                        </a:rPr>
                        <a:t>Emergency Room / Urgent Care/ Doctor</a:t>
                      </a:r>
                      <a:r>
                        <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 w/ X-ray</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$150</a:t>
                      </a:r>
                    </a:p>
                  </a:txBody>
                  <a:tcPr marL="63238" marR="63238" marT="6324" marB="5580" anchor="ctr">
                    <a:lnL w="12700" cap="flat" cmpd="sng" algn="ctr">
                      <a:solidFill>
                        <a:schemeClr val="tx1"/>
                      </a:solidFill>
                      <a:prstDash val="solid"/>
                      <a:round/>
                      <a:headEnd type="none" w="med" len="med"/>
                      <a:tailEnd type="none" w="med" len="med"/>
                    </a:lnL>
                    <a:lnT w="6350" cap="flat" cmpd="sng" algn="ctr">
                      <a:solidFill>
                        <a:srgbClr val="8F8F8F"/>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1100" kern="1200" dirty="0">
                          <a:solidFill>
                            <a:schemeClr val="tx1"/>
                          </a:solidFill>
                          <a:latin typeface="Franklin Gothic Book" panose="020B0503020102020204" pitchFamily="34" charset="0"/>
                          <a:ea typeface="+mn-ea"/>
                          <a:cs typeface="Arial" panose="020B0604020202020204" pitchFamily="34" charset="0"/>
                        </a:rPr>
                        <a:t>$225</a:t>
                      </a:r>
                    </a:p>
                  </a:txBody>
                  <a:tcPr marL="63238" marR="63238" marT="6324" marB="5580" anchor="ctr">
                    <a:lnR w="12700" cap="flat" cmpd="sng" algn="ctr">
                      <a:noFill/>
                      <a:prstDash val="solid"/>
                      <a:round/>
                      <a:headEnd type="none" w="med" len="med"/>
                      <a:tailEnd type="none" w="med" len="med"/>
                    </a:lnR>
                    <a:lnT w="6350" cap="flat" cmpd="sng" algn="ctr">
                      <a:solidFill>
                        <a:srgbClr val="8F8F8F"/>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002464482"/>
                  </a:ext>
                </a:extLst>
              </a:tr>
              <a:tr h="3455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Major Diagnostic (CT, MRI, EEG)</a:t>
                      </a:r>
                      <a:endPar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endParaRP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$175</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$250</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727899640"/>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Initial Hospital Admission</a:t>
                      </a:r>
                      <a:endPar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endParaRP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$750</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$1,000</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423875735"/>
                  </a:ext>
                </a:extLst>
              </a:tr>
              <a:tr h="3455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Hospital Confinement (per day)</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$100 up to 365 days</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$200 up to 365 days</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900327085"/>
                  </a:ext>
                </a:extLst>
              </a:tr>
              <a:tr h="3455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Surgery in Hospital or Surgical Center </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$800/$300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Franklin Gothic Book" panose="020B0503020102020204" pitchFamily="34" charset="0"/>
                          <a:ea typeface="+mn-ea"/>
                          <a:cs typeface="Arial" panose="020B0604020202020204" pitchFamily="34" charset="0"/>
                        </a:rPr>
                        <a:t>Inpatient/Outpatient</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$1,200/$400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Franklin Gothic Book" panose="020B0503020102020204" pitchFamily="34" charset="0"/>
                          <a:ea typeface="+mn-ea"/>
                          <a:cs typeface="Arial" panose="020B0604020202020204" pitchFamily="34" charset="0"/>
                        </a:rPr>
                        <a:t>Inpatient/Outpatient</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835053287"/>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Accident Follow-up Visit</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$50/ 6 visits</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$75/6 visits</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141950304"/>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Therapy </a:t>
                      </a:r>
                      <a:endPar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endParaRP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$25/ 10 visits</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1100" kern="1200" dirty="0">
                          <a:solidFill>
                            <a:schemeClr val="tx1"/>
                          </a:solidFill>
                          <a:latin typeface="Franklin Gothic Book" panose="020B0503020102020204" pitchFamily="34" charset="0"/>
                          <a:ea typeface="+mn-ea"/>
                          <a:cs typeface="Arial" panose="020B0604020202020204" pitchFamily="34" charset="0"/>
                        </a:rPr>
                        <a:t>$30/10 visits</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492327223"/>
                  </a:ext>
                </a:extLst>
              </a:tr>
              <a:tr h="1785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Chiropractic</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Not Covered</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1100" kern="1200" dirty="0">
                          <a:solidFill>
                            <a:schemeClr val="tx1"/>
                          </a:solidFill>
                          <a:latin typeface="Franklin Gothic Book" panose="020B0503020102020204" pitchFamily="34" charset="0"/>
                          <a:ea typeface="+mn-ea"/>
                          <a:cs typeface="Arial" panose="020B0604020202020204" pitchFamily="34" charset="0"/>
                        </a:rPr>
                        <a:t>Not Covered</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190298856"/>
                  </a:ext>
                </a:extLst>
              </a:tr>
              <a:tr h="846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Fractures (Closed / Open)</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Ankle</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100" b="1" u="none" strike="noStrike" kern="1200" cap="none" normalizeH="0" baseline="0" dirty="0">
                          <a:ln>
                            <a:noFill/>
                          </a:ln>
                          <a:solidFill>
                            <a:schemeClr val="tx1"/>
                          </a:solidFill>
                          <a:effectLst/>
                          <a:latin typeface="Franklin Gothic Book" panose="020B0503020102020204" pitchFamily="34" charset="0"/>
                          <a:ea typeface="+mn-ea"/>
                          <a:cs typeface="+mn-cs"/>
                        </a:rPr>
                        <a:t>Thigh</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100" b="1" u="none" strike="noStrike" kern="1200" cap="none" normalizeH="0" baseline="0" dirty="0">
                          <a:ln>
                            <a:noFill/>
                          </a:ln>
                          <a:solidFill>
                            <a:schemeClr val="tx1"/>
                          </a:solidFill>
                          <a:effectLst/>
                          <a:latin typeface="Franklin Gothic Book" panose="020B0503020102020204" pitchFamily="34" charset="0"/>
                          <a:ea typeface="+mn-ea"/>
                          <a:cs typeface="+mn-cs"/>
                        </a:rPr>
                        <a:t>Leg</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en-US" sz="1100" b="1" u="none" strike="noStrike" kern="1200" cap="none" normalizeH="0" baseline="0" dirty="0">
                          <a:ln>
                            <a:noFill/>
                          </a:ln>
                          <a:solidFill>
                            <a:schemeClr val="tx1"/>
                          </a:solidFill>
                          <a:effectLst/>
                          <a:latin typeface="Franklin Gothic Book" panose="020B0503020102020204" pitchFamily="34" charset="0"/>
                          <a:ea typeface="+mn-ea"/>
                          <a:cs typeface="+mn-cs"/>
                        </a:rPr>
                        <a:t>Arm (Forearm)</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latinLnBrk="0" hangingPunct="1"/>
                      <a:endParaRPr lang="en-US" sz="1100" kern="1200" dirty="0">
                        <a:solidFill>
                          <a:schemeClr val="tx1"/>
                        </a:solidFill>
                        <a:latin typeface="Franklin Gothic Book" panose="020B0503020102020204" pitchFamily="34" charset="0"/>
                        <a:ea typeface="+mn-ea"/>
                        <a:cs typeface="Arial" panose="020B0604020202020204" pitchFamily="34" charset="0"/>
                      </a:endParaRPr>
                    </a:p>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$1,125/$2,250</a:t>
                      </a:r>
                    </a:p>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$2,250/$4,500</a:t>
                      </a:r>
                    </a:p>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$1,350/$2,700</a:t>
                      </a:r>
                    </a:p>
                    <a:p>
                      <a:pPr marL="0" algn="ctr" defTabSz="457200" rtl="0" eaLnBrk="1" latinLnBrk="0" hangingPunct="1"/>
                      <a:r>
                        <a:rPr lang="en-US" sz="1100" kern="1200" dirty="0">
                          <a:solidFill>
                            <a:schemeClr val="tx1"/>
                          </a:solidFill>
                          <a:latin typeface="Franklin Gothic Book" panose="020B0503020102020204" pitchFamily="34" charset="0"/>
                          <a:ea typeface="+mn-ea"/>
                          <a:cs typeface="Arial" panose="020B0604020202020204" pitchFamily="34" charset="0"/>
                        </a:rPr>
                        <a:t>$1,125/$2,250</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kern="1200" noProof="0" dirty="0">
                        <a:solidFill>
                          <a:schemeClr val="tx1"/>
                        </a:solidFill>
                        <a:latin typeface="Franklin Gothic Book" panose="020B05030201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latin typeface="Franklin Gothic Book" panose="020B0503020102020204" pitchFamily="34" charset="0"/>
                          <a:ea typeface="+mn-ea"/>
                          <a:cs typeface="Arial" panose="020B0604020202020204" pitchFamily="34" charset="0"/>
                        </a:rPr>
                        <a:t>$1,500/$3,000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latin typeface="Franklin Gothic Book" panose="020B0503020102020204" pitchFamily="34" charset="0"/>
                          <a:ea typeface="+mn-ea"/>
                          <a:cs typeface="Arial" panose="020B0604020202020204" pitchFamily="34" charset="0"/>
                        </a:rPr>
                        <a:t>$3,000/$6,000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latin typeface="Franklin Gothic Book" panose="020B0503020102020204" pitchFamily="34" charset="0"/>
                          <a:ea typeface="+mn-ea"/>
                          <a:cs typeface="Arial" panose="020B0604020202020204" pitchFamily="34" charset="0"/>
                        </a:rPr>
                        <a:t>$1,800/$3,600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latin typeface="Franklin Gothic Book" panose="020B0503020102020204" pitchFamily="34" charset="0"/>
                          <a:ea typeface="+mn-ea"/>
                          <a:cs typeface="Arial" panose="020B0604020202020204" pitchFamily="34" charset="0"/>
                        </a:rPr>
                        <a:t>$1,500/$3,000</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259284066"/>
                  </a:ext>
                </a:extLst>
              </a:tr>
              <a:tr h="5126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Franklin Gothic Book" panose="020B0503020102020204" pitchFamily="34" charset="0"/>
                        </a:rPr>
                        <a:t>Accidental Death Benefit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Employee / Spouse / Child(ren)</a:t>
                      </a:r>
                    </a:p>
                  </a:txBody>
                  <a:tcPr marL="63238" marR="63238" marT="6324" marB="55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$25,000/$10,000/</a:t>
                      </a:r>
                    </a:p>
                    <a:p>
                      <a:pPr marL="0" marR="0" lvl="0" indent="0" algn="ctr" defTabSz="403433"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$5,000</a:t>
                      </a:r>
                    </a:p>
                  </a:txBody>
                  <a:tcPr marL="63238" marR="63238" marT="6324" marB="558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tc>
                  <a:txBody>
                    <a:bodyPr/>
                    <a:lstStyle/>
                    <a:p>
                      <a:pPr marL="0" marR="0" lvl="0" indent="0" algn="ctr" defTabSz="403433"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$50,000/$20,000/</a:t>
                      </a:r>
                    </a:p>
                    <a:p>
                      <a:pPr marL="0" marR="0" lvl="0" indent="0" algn="ctr" defTabSz="403433"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Franklin Gothic Book" panose="020B0503020102020204" pitchFamily="34" charset="0"/>
                          <a:ea typeface="+mn-ea"/>
                          <a:cs typeface="Arial" panose="020B0604020202020204" pitchFamily="34" charset="0"/>
                        </a:rPr>
                        <a:t>$10,000</a:t>
                      </a:r>
                    </a:p>
                  </a:txBody>
                  <a:tcPr marL="63238" marR="63238" marT="6324" marB="558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val="1043960038"/>
                  </a:ext>
                </a:extLst>
              </a:tr>
            </a:tbl>
          </a:graphicData>
        </a:graphic>
      </p:graphicFrame>
      <p:graphicFrame>
        <p:nvGraphicFramePr>
          <p:cNvPr id="8" name="Table 7">
            <a:extLst>
              <a:ext uri="{FF2B5EF4-FFF2-40B4-BE49-F238E27FC236}">
                <a16:creationId xmlns:a16="http://schemas.microsoft.com/office/drawing/2014/main" id="{98F98701-864D-E5AD-431B-A8F4E32DC2FF}"/>
              </a:ext>
            </a:extLst>
          </p:cNvPr>
          <p:cNvGraphicFramePr>
            <a:graphicFrameLocks noGrp="1"/>
          </p:cNvGraphicFramePr>
          <p:nvPr>
            <p:extLst>
              <p:ext uri="{D42A27DB-BD31-4B8C-83A1-F6EECF244321}">
                <p14:modId xmlns:p14="http://schemas.microsoft.com/office/powerpoint/2010/main" val="2600574033"/>
              </p:ext>
            </p:extLst>
          </p:nvPr>
        </p:nvGraphicFramePr>
        <p:xfrm>
          <a:off x="6702405" y="5141345"/>
          <a:ext cx="5073495" cy="955191"/>
        </p:xfrm>
        <a:graphic>
          <a:graphicData uri="http://schemas.openxmlformats.org/drawingml/2006/table">
            <a:tbl>
              <a:tblPr>
                <a:tableStyleId>{5A111915-BE36-4E01-A7E5-04B1672EAD32}</a:tableStyleId>
              </a:tblPr>
              <a:tblGrid>
                <a:gridCol w="1928601">
                  <a:extLst>
                    <a:ext uri="{9D8B030D-6E8A-4147-A177-3AD203B41FA5}">
                      <a16:colId xmlns:a16="http://schemas.microsoft.com/office/drawing/2014/main" val="1221034473"/>
                    </a:ext>
                  </a:extLst>
                </a:gridCol>
                <a:gridCol w="1572447">
                  <a:extLst>
                    <a:ext uri="{9D8B030D-6E8A-4147-A177-3AD203B41FA5}">
                      <a16:colId xmlns:a16="http://schemas.microsoft.com/office/drawing/2014/main" val="879077021"/>
                    </a:ext>
                  </a:extLst>
                </a:gridCol>
                <a:gridCol w="1572447">
                  <a:extLst>
                    <a:ext uri="{9D8B030D-6E8A-4147-A177-3AD203B41FA5}">
                      <a16:colId xmlns:a16="http://schemas.microsoft.com/office/drawing/2014/main" val="9403706"/>
                    </a:ext>
                  </a:extLst>
                </a:gridCol>
              </a:tblGrid>
              <a:tr h="255940">
                <a:tc>
                  <a:txBody>
                    <a:bodyPr/>
                    <a:lstStyle/>
                    <a:p>
                      <a:r>
                        <a:rPr lang="en-US" sz="1100" b="1" dirty="0">
                          <a:solidFill>
                            <a:schemeClr val="accent1"/>
                          </a:solidFill>
                          <a:latin typeface="Franklin Gothic Book" panose="020B0503020102020204" pitchFamily="34" charset="0"/>
                        </a:rPr>
                        <a:t>Monthly</a:t>
                      </a:r>
                      <a:r>
                        <a:rPr lang="en-US" sz="1100" b="1" baseline="0" dirty="0">
                          <a:solidFill>
                            <a:schemeClr val="accent1"/>
                          </a:solidFill>
                          <a:latin typeface="Franklin Gothic Book" panose="020B0503020102020204" pitchFamily="34" charset="0"/>
                        </a:rPr>
                        <a:t> Premium</a:t>
                      </a:r>
                      <a:endParaRPr lang="en-US" sz="1100" b="1" dirty="0">
                        <a:solidFill>
                          <a:schemeClr val="accent1"/>
                        </a:solidFill>
                        <a:latin typeface="Franklin Gothic Book" panose="020B0503020102020204" pitchFamily="34" charset="0"/>
                      </a:endParaRPr>
                    </a:p>
                  </a:txBody>
                  <a:tcPr marL="63238" marR="63238" marT="18972" marB="1897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algn="ctr" defTabSz="457200" rtl="0" eaLnBrk="1" latinLnBrk="0" hangingPunct="1"/>
                      <a:r>
                        <a:rPr lang="en-US" sz="1100" b="1" kern="1200" dirty="0">
                          <a:solidFill>
                            <a:schemeClr val="accent1"/>
                          </a:solidFill>
                          <a:latin typeface="Franklin Gothic Book" panose="020B0503020102020204" pitchFamily="34" charset="0"/>
                          <a:ea typeface="+mn-ea"/>
                          <a:cs typeface="Arial" panose="020B0604020202020204" pitchFamily="34" charset="0"/>
                        </a:rPr>
                        <a:t>Aflac Low Plan</a:t>
                      </a:r>
                    </a:p>
                  </a:txBody>
                  <a:tcPr marL="63238" marR="63238" marT="5580" marB="55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algn="ctr" defTabSz="457200" rtl="0" eaLnBrk="1" latinLnBrk="0" hangingPunct="1"/>
                      <a:r>
                        <a:rPr lang="en-US" sz="1100" b="1" kern="1200" dirty="0">
                          <a:solidFill>
                            <a:schemeClr val="accent1"/>
                          </a:solidFill>
                          <a:latin typeface="Franklin Gothic Book" panose="020B0503020102020204" pitchFamily="34" charset="0"/>
                          <a:ea typeface="+mn-ea"/>
                          <a:cs typeface="Arial" panose="020B0604020202020204" pitchFamily="34" charset="0"/>
                        </a:rPr>
                        <a:t>Aflac High Plan</a:t>
                      </a:r>
                    </a:p>
                  </a:txBody>
                  <a:tcPr marL="63238" marR="63238" marT="5580" marB="5580" anchor="ctr">
                    <a:lnL>
                      <a:noFill/>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629912825"/>
                  </a:ext>
                </a:extLst>
              </a:tr>
              <a:tr h="178898">
                <a:tc>
                  <a:txBody>
                    <a:bodyPr/>
                    <a:lstStyle/>
                    <a:p>
                      <a:pPr algn="l" fontAlgn="t"/>
                      <a:r>
                        <a:rPr lang="en-US" sz="1100" b="1" u="none" strike="noStrike" dirty="0">
                          <a:solidFill>
                            <a:schemeClr val="tx1"/>
                          </a:solidFill>
                          <a:effectLst/>
                          <a:latin typeface="Franklin Gothic Book" panose="020B0503020102020204" pitchFamily="34" charset="0"/>
                        </a:rPr>
                        <a:t>Employee</a:t>
                      </a:r>
                      <a:endParaRPr lang="en-US" sz="1100" b="1" i="0" u="none" strike="noStrike" dirty="0">
                        <a:solidFill>
                          <a:schemeClr val="tx1"/>
                        </a:solidFill>
                        <a:effectLst/>
                        <a:latin typeface="Franklin Gothic Book" panose="020B0503020102020204" pitchFamily="34" charset="0"/>
                      </a:endParaRPr>
                    </a:p>
                  </a:txBody>
                  <a:tcPr marL="63238" marR="63238" marT="46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$4.24</a:t>
                      </a:r>
                    </a:p>
                  </a:txBody>
                  <a:tcPr marL="63238" marR="63238" marT="5811" marB="0" anchor="ctr">
                    <a:lnL w="12700" cap="flat" cmpd="sng" algn="ctr">
                      <a:solidFill>
                        <a:schemeClr val="tx1"/>
                      </a:solid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$7.64</a:t>
                      </a:r>
                    </a:p>
                  </a:txBody>
                  <a:tcPr marL="63238" marR="63238" marT="5811" marB="0" anchor="ctr">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56989269"/>
                  </a:ext>
                </a:extLst>
              </a:tr>
              <a:tr h="172646">
                <a:tc>
                  <a:txBody>
                    <a:bodyPr/>
                    <a:lstStyle/>
                    <a:p>
                      <a:pPr algn="l" fontAlgn="t"/>
                      <a:r>
                        <a:rPr lang="en-US" sz="1100" b="1" u="none" strike="noStrike" kern="1200" dirty="0">
                          <a:solidFill>
                            <a:schemeClr val="tx1"/>
                          </a:solidFill>
                          <a:effectLst/>
                          <a:latin typeface="Franklin Gothic Book" panose="020B0503020102020204" pitchFamily="34" charset="0"/>
                          <a:ea typeface="+mn-ea"/>
                          <a:cs typeface="+mn-cs"/>
                        </a:rPr>
                        <a:t>Employee and Spouse</a:t>
                      </a:r>
                    </a:p>
                  </a:txBody>
                  <a:tcPr marL="63238" marR="63238" marT="46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$7.27</a:t>
                      </a:r>
                    </a:p>
                  </a:txBody>
                  <a:tcPr marL="63238" marR="63238" marT="5811" marB="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$12.94</a:t>
                      </a:r>
                    </a:p>
                  </a:txBody>
                  <a:tcPr marL="63238" marR="63238" marT="5811" marB="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396249860"/>
                  </a:ext>
                </a:extLst>
              </a:tr>
              <a:tr h="172646">
                <a:tc>
                  <a:txBody>
                    <a:bodyPr/>
                    <a:lstStyle/>
                    <a:p>
                      <a:pPr algn="l" fontAlgn="t"/>
                      <a:r>
                        <a:rPr lang="en-US" sz="1100" b="1" u="none" strike="noStrike" kern="1200" dirty="0">
                          <a:solidFill>
                            <a:schemeClr val="tx1"/>
                          </a:solidFill>
                          <a:effectLst/>
                          <a:latin typeface="Franklin Gothic Book" panose="020B0503020102020204" pitchFamily="34" charset="0"/>
                          <a:ea typeface="+mn-ea"/>
                          <a:cs typeface="+mn-cs"/>
                        </a:rPr>
                        <a:t>Employee and Child(ren)</a:t>
                      </a:r>
                    </a:p>
                  </a:txBody>
                  <a:tcPr marL="63238" marR="63238" marT="46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$8.57</a:t>
                      </a:r>
                    </a:p>
                  </a:txBody>
                  <a:tcPr marL="63238" marR="63238" marT="5811" marB="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$14.97</a:t>
                      </a:r>
                    </a:p>
                  </a:txBody>
                  <a:tcPr marL="63238" marR="63238" marT="5811" marB="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803637173"/>
                  </a:ext>
                </a:extLst>
              </a:tr>
              <a:tr h="172646">
                <a:tc>
                  <a:txBody>
                    <a:bodyPr/>
                    <a:lstStyle/>
                    <a:p>
                      <a:pPr algn="l" fontAlgn="t"/>
                      <a:r>
                        <a:rPr lang="en-US" sz="1100" b="1" u="none" strike="noStrike" kern="1200" dirty="0">
                          <a:solidFill>
                            <a:schemeClr val="tx1"/>
                          </a:solidFill>
                          <a:effectLst/>
                          <a:latin typeface="Franklin Gothic Book" panose="020B0503020102020204" pitchFamily="34" charset="0"/>
                          <a:ea typeface="+mn-ea"/>
                          <a:cs typeface="+mn-cs"/>
                        </a:rPr>
                        <a:t>Family</a:t>
                      </a:r>
                    </a:p>
                  </a:txBody>
                  <a:tcPr marL="63238" marR="63238" marT="46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$11.60</a:t>
                      </a:r>
                    </a:p>
                  </a:txBody>
                  <a:tcPr marL="63238" marR="63238" marT="5811" marB="0" anchor="ctr">
                    <a:lnL w="12700" cap="flat" cmpd="sng" algn="ctr">
                      <a:solidFill>
                        <a:schemeClr val="tx1"/>
                      </a:solid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457200" rtl="0" eaLnBrk="1" fontAlgn="b" latinLnBrk="0" hangingPunct="1"/>
                      <a:r>
                        <a:rPr lang="en-US" sz="1100" b="0" i="0" u="none" strike="noStrike" kern="1200" dirty="0">
                          <a:solidFill>
                            <a:schemeClr val="tx1"/>
                          </a:solidFill>
                          <a:effectLst/>
                          <a:latin typeface="Franklin Gothic Book" panose="020B0503020102020204" pitchFamily="34" charset="0"/>
                          <a:ea typeface="+mn-ea"/>
                          <a:cs typeface="Calibri" panose="020F0502020204030204" pitchFamily="34" charset="0"/>
                        </a:rPr>
                        <a:t>$20.27</a:t>
                      </a:r>
                    </a:p>
                  </a:txBody>
                  <a:tcPr marL="63238" marR="63238" marT="5811" marB="0"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69847585"/>
                  </a:ext>
                </a:extLst>
              </a:tr>
            </a:tbl>
          </a:graphicData>
        </a:graphic>
      </p:graphicFrame>
    </p:spTree>
    <p:extLst>
      <p:ext uri="{BB962C8B-B14F-4D97-AF65-F5344CB8AC3E}">
        <p14:creationId xmlns:p14="http://schemas.microsoft.com/office/powerpoint/2010/main" val="117184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Accident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3134691" cy="563472"/>
          </a:xfrm>
        </p:spPr>
        <p:txBody>
          <a:bodyPr/>
          <a:lstStyle/>
          <a:p>
            <a:pPr marL="0" indent="0">
              <a:buNone/>
            </a:pPr>
            <a:r>
              <a:rPr lang="en-US" b="1" dirty="0">
                <a:solidFill>
                  <a:schemeClr val="tx1">
                    <a:lumMod val="75000"/>
                    <a:lumOff val="25000"/>
                  </a:schemeClr>
                </a:solidFill>
              </a:rPr>
              <a:t>Claims Example</a:t>
            </a:r>
          </a:p>
        </p:txBody>
      </p:sp>
      <p:sp>
        <p:nvSpPr>
          <p:cNvPr id="2" name="TextBox 1">
            <a:extLst>
              <a:ext uri="{FF2B5EF4-FFF2-40B4-BE49-F238E27FC236}">
                <a16:creationId xmlns:a16="http://schemas.microsoft.com/office/drawing/2014/main" id="{6C3C3A4E-D422-FDDF-C4FE-4B2197DC68F2}"/>
              </a:ext>
            </a:extLst>
          </p:cNvPr>
          <p:cNvSpPr txBox="1"/>
          <p:nvPr/>
        </p:nvSpPr>
        <p:spPr>
          <a:xfrm>
            <a:off x="1034044" y="2119874"/>
            <a:ext cx="4922635" cy="1178497"/>
          </a:xfrm>
          <a:prstGeom prst="rect">
            <a:avLst/>
          </a:prstGeom>
          <a:solidFill>
            <a:srgbClr val="3C539A"/>
          </a:solidFill>
        </p:spPr>
        <p:txBody>
          <a:bodyPr wrap="square">
            <a:noAutofit/>
          </a:bodyPr>
          <a:lstStyle/>
          <a:p>
            <a:pPr algn="ctr"/>
            <a:r>
              <a:rPr lang="en-US" sz="4000" dirty="0">
                <a:solidFill>
                  <a:schemeClr val="bg2"/>
                </a:solidFill>
                <a:latin typeface="Arial Black" panose="020B0A04020102020204" pitchFamily="34" charset="0"/>
              </a:rPr>
              <a:t>$1,082</a:t>
            </a:r>
          </a:p>
          <a:p>
            <a:pPr algn="ctr"/>
            <a:r>
              <a:rPr lang="en-US" sz="1400" dirty="0">
                <a:solidFill>
                  <a:schemeClr val="bg2"/>
                </a:solidFill>
                <a:latin typeface="Century Gothic" panose="020B0502020202020204" pitchFamily="34" charset="0"/>
              </a:rPr>
              <a:t>In 2019, the average cost for an ER visit by an insured patient was $1,082 (Consumer Health Ratings)</a:t>
            </a:r>
          </a:p>
        </p:txBody>
      </p:sp>
      <p:sp>
        <p:nvSpPr>
          <p:cNvPr id="4" name="TextBox 3">
            <a:extLst>
              <a:ext uri="{FF2B5EF4-FFF2-40B4-BE49-F238E27FC236}">
                <a16:creationId xmlns:a16="http://schemas.microsoft.com/office/drawing/2014/main" id="{8EB9C114-996D-66F2-A3EB-B0CE84DD2865}"/>
              </a:ext>
            </a:extLst>
          </p:cNvPr>
          <p:cNvSpPr txBox="1"/>
          <p:nvPr/>
        </p:nvSpPr>
        <p:spPr>
          <a:xfrm>
            <a:off x="1034045" y="3391104"/>
            <a:ext cx="4922633" cy="1138773"/>
          </a:xfrm>
          <a:prstGeom prst="rect">
            <a:avLst/>
          </a:prstGeom>
          <a:solidFill>
            <a:srgbClr val="3C539A"/>
          </a:solidFill>
        </p:spPr>
        <p:txBody>
          <a:bodyPr wrap="square">
            <a:spAutoFit/>
          </a:bodyPr>
          <a:lstStyle/>
          <a:p>
            <a:pPr algn="ctr"/>
            <a:r>
              <a:rPr lang="en-US" sz="4000" b="1" dirty="0">
                <a:solidFill>
                  <a:schemeClr val="bg2"/>
                </a:solidFill>
                <a:latin typeface="Arial Black" panose="020B0A04020102020204" pitchFamily="34" charset="0"/>
              </a:rPr>
              <a:t>1 in 6</a:t>
            </a:r>
          </a:p>
          <a:p>
            <a:pPr algn="ctr"/>
            <a:r>
              <a:rPr lang="en-US" sz="1400" dirty="0">
                <a:solidFill>
                  <a:schemeClr val="bg2"/>
                </a:solidFill>
                <a:latin typeface="Century Gothic" panose="020B0502020202020204" pitchFamily="34" charset="0"/>
              </a:rPr>
              <a:t>Americans have past due health care bills on their credit report (PBS; 2018)</a:t>
            </a:r>
          </a:p>
        </p:txBody>
      </p:sp>
      <p:sp>
        <p:nvSpPr>
          <p:cNvPr id="5" name="TextBox 4">
            <a:extLst>
              <a:ext uri="{FF2B5EF4-FFF2-40B4-BE49-F238E27FC236}">
                <a16:creationId xmlns:a16="http://schemas.microsoft.com/office/drawing/2014/main" id="{197B28DB-29CA-4901-D7CC-597E9FB54DA4}"/>
              </a:ext>
            </a:extLst>
          </p:cNvPr>
          <p:cNvSpPr txBox="1"/>
          <p:nvPr/>
        </p:nvSpPr>
        <p:spPr>
          <a:xfrm>
            <a:off x="1034044" y="4638090"/>
            <a:ext cx="4922632" cy="1138773"/>
          </a:xfrm>
          <a:prstGeom prst="rect">
            <a:avLst/>
          </a:prstGeom>
          <a:solidFill>
            <a:srgbClr val="3C539A"/>
          </a:solidFill>
        </p:spPr>
        <p:txBody>
          <a:bodyPr wrap="square">
            <a:spAutoFit/>
          </a:bodyPr>
          <a:lstStyle/>
          <a:p>
            <a:pPr algn="ctr"/>
            <a:r>
              <a:rPr lang="en-US" sz="4000" b="1" dirty="0">
                <a:solidFill>
                  <a:schemeClr val="bg2"/>
                </a:solidFill>
                <a:latin typeface="Arial Black" panose="020B0A04020102020204" pitchFamily="34" charset="0"/>
              </a:rPr>
              <a:t>1 in 5</a:t>
            </a:r>
          </a:p>
          <a:p>
            <a:pPr algn="ctr"/>
            <a:r>
              <a:rPr lang="en-US" sz="1400" dirty="0">
                <a:solidFill>
                  <a:schemeClr val="bg2"/>
                </a:solidFill>
                <a:latin typeface="Century Gothic" panose="020B0502020202020204" pitchFamily="34" charset="0"/>
              </a:rPr>
              <a:t>62 million people – about 1 in 5 – sought medical attention for an injury (National Safety Counsel; 2021)</a:t>
            </a:r>
          </a:p>
        </p:txBody>
      </p:sp>
      <p:graphicFrame>
        <p:nvGraphicFramePr>
          <p:cNvPr id="7" name="Table 6">
            <a:extLst>
              <a:ext uri="{FF2B5EF4-FFF2-40B4-BE49-F238E27FC236}">
                <a16:creationId xmlns:a16="http://schemas.microsoft.com/office/drawing/2014/main" id="{7BB96650-3B2B-0534-B977-D4CD55227408}"/>
              </a:ext>
            </a:extLst>
          </p:cNvPr>
          <p:cNvGraphicFramePr>
            <a:graphicFrameLocks noGrp="1"/>
          </p:cNvGraphicFramePr>
          <p:nvPr>
            <p:extLst>
              <p:ext uri="{D42A27DB-BD31-4B8C-83A1-F6EECF244321}">
                <p14:modId xmlns:p14="http://schemas.microsoft.com/office/powerpoint/2010/main" val="1946807163"/>
              </p:ext>
            </p:extLst>
          </p:nvPr>
        </p:nvGraphicFramePr>
        <p:xfrm>
          <a:off x="6953273" y="1727201"/>
          <a:ext cx="4284151" cy="4437754"/>
        </p:xfrm>
        <a:graphic>
          <a:graphicData uri="http://schemas.openxmlformats.org/drawingml/2006/table">
            <a:tbl>
              <a:tblPr firstRow="1" bandRow="1"/>
              <a:tblGrid>
                <a:gridCol w="2777988">
                  <a:extLst>
                    <a:ext uri="{9D8B030D-6E8A-4147-A177-3AD203B41FA5}">
                      <a16:colId xmlns:a16="http://schemas.microsoft.com/office/drawing/2014/main" val="20000"/>
                    </a:ext>
                  </a:extLst>
                </a:gridCol>
                <a:gridCol w="1506163">
                  <a:extLst>
                    <a:ext uri="{9D8B030D-6E8A-4147-A177-3AD203B41FA5}">
                      <a16:colId xmlns:a16="http://schemas.microsoft.com/office/drawing/2014/main" val="800897369"/>
                    </a:ext>
                  </a:extLst>
                </a:gridCol>
              </a:tblGrid>
              <a:tr h="472625">
                <a:tc gridSpan="2">
                  <a:txBody>
                    <a:bodyPr/>
                    <a:lstStyle>
                      <a:lvl1pPr marL="0" algn="l" defTabSz="457162" rtl="0" eaLnBrk="1" latinLnBrk="0" hangingPunct="1">
                        <a:defRPr sz="1800" b="1" kern="1200">
                          <a:solidFill>
                            <a:schemeClr val="lt1"/>
                          </a:solidFill>
                          <a:latin typeface="Century Gothic"/>
                        </a:defRPr>
                      </a:lvl1pPr>
                      <a:lvl2pPr marL="457162" algn="l" defTabSz="457162" rtl="0" eaLnBrk="1" latinLnBrk="0" hangingPunct="1">
                        <a:defRPr sz="1800" b="1" kern="1200">
                          <a:solidFill>
                            <a:schemeClr val="lt1"/>
                          </a:solidFill>
                          <a:latin typeface="Century Gothic"/>
                        </a:defRPr>
                      </a:lvl2pPr>
                      <a:lvl3pPr marL="914323" algn="l" defTabSz="457162" rtl="0" eaLnBrk="1" latinLnBrk="0" hangingPunct="1">
                        <a:defRPr sz="1800" b="1" kern="1200">
                          <a:solidFill>
                            <a:schemeClr val="lt1"/>
                          </a:solidFill>
                          <a:latin typeface="Century Gothic"/>
                        </a:defRPr>
                      </a:lvl3pPr>
                      <a:lvl4pPr marL="1371485" algn="l" defTabSz="457162" rtl="0" eaLnBrk="1" latinLnBrk="0" hangingPunct="1">
                        <a:defRPr sz="1800" b="1" kern="1200">
                          <a:solidFill>
                            <a:schemeClr val="lt1"/>
                          </a:solidFill>
                          <a:latin typeface="Century Gothic"/>
                        </a:defRPr>
                      </a:lvl4pPr>
                      <a:lvl5pPr marL="1828647" algn="l" defTabSz="457162" rtl="0" eaLnBrk="1" latinLnBrk="0" hangingPunct="1">
                        <a:defRPr sz="1800" b="1" kern="1200">
                          <a:solidFill>
                            <a:schemeClr val="lt1"/>
                          </a:solidFill>
                          <a:latin typeface="Century Gothic"/>
                        </a:defRPr>
                      </a:lvl5pPr>
                      <a:lvl6pPr marL="2285808" algn="l" defTabSz="457162" rtl="0" eaLnBrk="1" latinLnBrk="0" hangingPunct="1">
                        <a:defRPr sz="1800" b="1" kern="1200">
                          <a:solidFill>
                            <a:schemeClr val="lt1"/>
                          </a:solidFill>
                          <a:latin typeface="Century Gothic"/>
                        </a:defRPr>
                      </a:lvl6pPr>
                      <a:lvl7pPr marL="2742970" algn="l" defTabSz="457162" rtl="0" eaLnBrk="1" latinLnBrk="0" hangingPunct="1">
                        <a:defRPr sz="1800" b="1" kern="1200">
                          <a:solidFill>
                            <a:schemeClr val="lt1"/>
                          </a:solidFill>
                          <a:latin typeface="Century Gothic"/>
                        </a:defRPr>
                      </a:lvl7pPr>
                      <a:lvl8pPr marL="3200132" algn="l" defTabSz="457162" rtl="0" eaLnBrk="1" latinLnBrk="0" hangingPunct="1">
                        <a:defRPr sz="1800" b="1" kern="1200">
                          <a:solidFill>
                            <a:schemeClr val="lt1"/>
                          </a:solidFill>
                          <a:latin typeface="Century Gothic"/>
                        </a:defRPr>
                      </a:lvl8pPr>
                      <a:lvl9pPr marL="3657294" algn="l" defTabSz="457162" rtl="0" eaLnBrk="1" latinLnBrk="0" hangingPunct="1">
                        <a:defRPr sz="1800" b="1" kern="1200">
                          <a:solidFill>
                            <a:schemeClr val="lt1"/>
                          </a:solidFill>
                          <a:latin typeface="Century Gothic"/>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2"/>
                          </a:solidFill>
                          <a:latin typeface="Century Gothic" panose="020B0502020202020204" pitchFamily="34" charset="0"/>
                        </a:rPr>
                        <a:t>Claim Example – High Plan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bg2"/>
                          </a:solidFill>
                          <a:latin typeface="Century Gothic" panose="020B0502020202020204" pitchFamily="34" charset="0"/>
                          <a:ea typeface="+mn-ea"/>
                          <a:cs typeface="+mn-cs"/>
                        </a:rPr>
                        <a:t>Family Annual Premium: $243.24</a:t>
                      </a:r>
                    </a:p>
                  </a:txBody>
                  <a:tcPr marL="88828" marR="88828" marT="44414" marB="444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solidFill>
                        <a:srgbClr val="636669"/>
                      </a:solidFill>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3C539A"/>
                    </a:solidFill>
                  </a:tcPr>
                </a:tc>
                <a:tc hMerge="1">
                  <a:txBody>
                    <a:bodyPr/>
                    <a:lstStyle/>
                    <a:p>
                      <a:pPr algn="ctr"/>
                      <a:endParaRPr lang="en-US" sz="1200" baseline="30000" dirty="0"/>
                    </a:p>
                  </a:txBody>
                  <a:tcPr anchor="ctr">
                    <a:lnB w="12700" cap="flat" cmpd="sng" algn="ctr">
                      <a:solidFill>
                        <a:schemeClr val="tx1"/>
                      </a:solidFill>
                      <a:prstDash val="solid"/>
                      <a:round/>
                      <a:headEnd type="none" w="med" len="med"/>
                      <a:tailEnd type="none" w="med" len="med"/>
                    </a:lnB>
                    <a:solidFill>
                      <a:srgbClr val="F4364B"/>
                    </a:solidFill>
                  </a:tcPr>
                </a:tc>
                <a:extLst>
                  <a:ext uri="{0D108BD9-81ED-4DB2-BD59-A6C34878D82A}">
                    <a16:rowId xmlns:a16="http://schemas.microsoft.com/office/drawing/2014/main" val="10000"/>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b="1" dirty="0">
                          <a:solidFill>
                            <a:srgbClr val="3C4652"/>
                          </a:solidFill>
                        </a:rPr>
                        <a:t>Treatment</a:t>
                      </a:r>
                      <a:r>
                        <a:rPr lang="en-US" sz="1100" b="1" baseline="0" dirty="0">
                          <a:solidFill>
                            <a:srgbClr val="3C4652"/>
                          </a:solidFill>
                        </a:rPr>
                        <a:t> </a:t>
                      </a:r>
                      <a:endParaRPr lang="en-US" sz="1100" b="1" dirty="0">
                        <a:solidFill>
                          <a:srgbClr val="3C4652"/>
                        </a:solidFill>
                      </a:endParaRP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b="1" dirty="0">
                          <a:solidFill>
                            <a:srgbClr val="3C4652"/>
                          </a:solidFill>
                        </a:rPr>
                        <a:t>Benefit</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10002"/>
                  </a:ext>
                </a:extLst>
              </a:tr>
              <a:tr h="250556">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rgbClr val="3C539A"/>
                          </a:solidFill>
                          <a:latin typeface="+mn-lt"/>
                          <a:ea typeface="+mn-ea"/>
                          <a:cs typeface="+mn-cs"/>
                        </a:rPr>
                        <a:t>Employee Hospitalization</a:t>
                      </a:r>
                    </a:p>
                  </a:txBody>
                  <a:tcPr marL="88828" marR="88828" marT="44414" marB="444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3C465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65069257"/>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Hospital Admission</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t>$1,000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636669">
                        <a:tint val="20000"/>
                      </a:srgbClr>
                    </a:solidFill>
                  </a:tcPr>
                </a:tc>
                <a:extLst>
                  <a:ext uri="{0D108BD9-81ED-4DB2-BD59-A6C34878D82A}">
                    <a16:rowId xmlns:a16="http://schemas.microsoft.com/office/drawing/2014/main" val="2031961201"/>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Daily Confinement</a:t>
                      </a:r>
                      <a:r>
                        <a:rPr lang="en-US" sz="1100" baseline="0" dirty="0">
                          <a:solidFill>
                            <a:srgbClr val="3C4652"/>
                          </a:solidFill>
                        </a:rPr>
                        <a:t>  (5 Days)</a:t>
                      </a:r>
                      <a:endParaRPr lang="en-US" sz="1100" dirty="0">
                        <a:solidFill>
                          <a:srgbClr val="3C4652"/>
                        </a:solidFill>
                      </a:endParaRP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t>$1,000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2874171"/>
                  </a:ext>
                </a:extLst>
              </a:tr>
              <a:tr h="250556">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3C539A"/>
                          </a:solidFill>
                        </a:rPr>
                        <a:t>Spouse</a:t>
                      </a:r>
                      <a:r>
                        <a:rPr lang="en-US" sz="1100" b="1" baseline="0" dirty="0">
                          <a:solidFill>
                            <a:srgbClr val="3C539A"/>
                          </a:solidFill>
                        </a:rPr>
                        <a:t> Hospitalization (Surgery)</a:t>
                      </a:r>
                      <a:endParaRPr lang="en-US" sz="1100" b="1" dirty="0">
                        <a:solidFill>
                          <a:srgbClr val="3C539A"/>
                        </a:solidFill>
                      </a:endParaRPr>
                    </a:p>
                  </a:txBody>
                  <a:tcPr marL="88828" marR="88828" marT="44414" marB="444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3C465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86124294"/>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Hospital Admission</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$1,000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Daily Confinement</a:t>
                      </a:r>
                      <a:r>
                        <a:rPr lang="en-US" sz="1100" baseline="0" dirty="0">
                          <a:solidFill>
                            <a:srgbClr val="3C4652"/>
                          </a:solidFill>
                        </a:rPr>
                        <a:t> (3 Days)</a:t>
                      </a:r>
                      <a:endParaRPr lang="en-US" sz="1100" dirty="0">
                        <a:solidFill>
                          <a:srgbClr val="3C4652"/>
                        </a:solidFill>
                      </a:endParaRP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$600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4"/>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Inpatient Surgery</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$1,200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82358523"/>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Major Diagnostic Test (CT Scan)</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$175</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757183689"/>
                  </a:ext>
                </a:extLst>
              </a:tr>
              <a:tr h="250556">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3C539A"/>
                          </a:solidFill>
                        </a:rPr>
                        <a:t>Child Emergency Room</a:t>
                      </a:r>
                      <a:r>
                        <a:rPr lang="en-US" sz="1100" b="1" baseline="0" dirty="0">
                          <a:solidFill>
                            <a:srgbClr val="3C539A"/>
                          </a:solidFill>
                        </a:rPr>
                        <a:t> Visit</a:t>
                      </a:r>
                      <a:r>
                        <a:rPr lang="en-US" sz="1100" b="1" dirty="0">
                          <a:solidFill>
                            <a:srgbClr val="3C539A"/>
                          </a:solidFill>
                        </a:rPr>
                        <a:t> (Injury)</a:t>
                      </a:r>
                    </a:p>
                  </a:txBody>
                  <a:tcPr marL="88828" marR="88828" marT="44414" marB="444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rgbClr val="177CC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37329276"/>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Ambulance Ride</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$1,800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306754711"/>
                  </a:ext>
                </a:extLst>
              </a:tr>
              <a:tr h="249580">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Emergency Room</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$150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7906028"/>
                  </a:ext>
                </a:extLst>
              </a:tr>
              <a:tr h="249580">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rgbClr val="3C4652"/>
                          </a:solidFill>
                          <a:latin typeface="Century Gothic"/>
                          <a:ea typeface="+mn-ea"/>
                          <a:cs typeface="+mn-cs"/>
                        </a:rPr>
                        <a:t>X-Ray</a:t>
                      </a: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100" kern="1200" dirty="0">
                          <a:solidFill>
                            <a:srgbClr val="3C4652"/>
                          </a:solidFill>
                          <a:latin typeface="Century Gothic"/>
                          <a:ea typeface="+mn-ea"/>
                          <a:cs typeface="+mn-cs"/>
                        </a:rPr>
                        <a:t>$75</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196670449"/>
                  </a:ext>
                </a:extLst>
              </a:tr>
              <a:tr h="415968">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3C4652"/>
                          </a:solidFill>
                        </a:rPr>
                        <a:t>Fractured Leg (Closed</a:t>
                      </a:r>
                      <a:r>
                        <a:rPr lang="en-US" sz="1100" baseline="0" dirty="0">
                          <a:solidFill>
                            <a:srgbClr val="3C4652"/>
                          </a:solidFill>
                        </a:rPr>
                        <a:t> Reduction)</a:t>
                      </a:r>
                      <a:endParaRPr lang="en-US" sz="1100" dirty="0">
                        <a:solidFill>
                          <a:srgbClr val="3C4652"/>
                        </a:solidFill>
                      </a:endParaRPr>
                    </a:p>
                  </a:txBody>
                  <a:tcPr marL="83193" marR="83193" marT="41597" marB="41597" anchor="ctr">
                    <a:lnL w="12700" cap="flat" cmpd="sng" algn="ctr">
                      <a:noFill/>
                      <a:prstDash val="solid"/>
                      <a:round/>
                      <a:headEnd type="none" w="med" len="med"/>
                      <a:tailEnd type="none" w="med" len="med"/>
                    </a:lnL>
                    <a:lnR w="12700" cap="flat" cmpd="sng" algn="ctr">
                      <a:solidFill>
                        <a:srgbClr val="636669"/>
                      </a:solid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dirty="0">
                          <a:solidFill>
                            <a:srgbClr val="3C4652"/>
                          </a:solidFill>
                        </a:rPr>
                        <a:t>$1,800</a:t>
                      </a:r>
                    </a:p>
                  </a:txBody>
                  <a:tcPr marL="83193" marR="83193" marT="41597" marB="41597" anchor="ctr">
                    <a:lnL w="12700" cap="flat" cmpd="sng" algn="ctr">
                      <a:solidFill>
                        <a:srgbClr val="63666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12700" cap="flat" cmpd="sng" algn="ctr">
                      <a:solidFill>
                        <a:srgbClr val="63666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36787900"/>
                  </a:ext>
                </a:extLst>
              </a:tr>
              <a:tr h="250556">
                <a:tc gridSpan="2">
                  <a:txBody>
                    <a:bodyPr/>
                    <a:lstStyle>
                      <a:lvl1pPr marL="0" algn="l" defTabSz="457162" rtl="0" eaLnBrk="1" latinLnBrk="0" hangingPunct="1">
                        <a:defRPr sz="1800" kern="1200">
                          <a:solidFill>
                            <a:schemeClr val="dk1"/>
                          </a:solidFill>
                          <a:latin typeface="Century Gothic"/>
                        </a:defRPr>
                      </a:lvl1pPr>
                      <a:lvl2pPr marL="457162" algn="l" defTabSz="457162" rtl="0" eaLnBrk="1" latinLnBrk="0" hangingPunct="1">
                        <a:defRPr sz="1800" kern="1200">
                          <a:solidFill>
                            <a:schemeClr val="dk1"/>
                          </a:solidFill>
                          <a:latin typeface="Century Gothic"/>
                        </a:defRPr>
                      </a:lvl2pPr>
                      <a:lvl3pPr marL="914323" algn="l" defTabSz="457162" rtl="0" eaLnBrk="1" latinLnBrk="0" hangingPunct="1">
                        <a:defRPr sz="1800" kern="1200">
                          <a:solidFill>
                            <a:schemeClr val="dk1"/>
                          </a:solidFill>
                          <a:latin typeface="Century Gothic"/>
                        </a:defRPr>
                      </a:lvl3pPr>
                      <a:lvl4pPr marL="1371485" algn="l" defTabSz="457162" rtl="0" eaLnBrk="1" latinLnBrk="0" hangingPunct="1">
                        <a:defRPr sz="1800" kern="1200">
                          <a:solidFill>
                            <a:schemeClr val="dk1"/>
                          </a:solidFill>
                          <a:latin typeface="Century Gothic"/>
                        </a:defRPr>
                      </a:lvl4pPr>
                      <a:lvl5pPr marL="1828647" algn="l" defTabSz="457162" rtl="0" eaLnBrk="1" latinLnBrk="0" hangingPunct="1">
                        <a:defRPr sz="1800" kern="1200">
                          <a:solidFill>
                            <a:schemeClr val="dk1"/>
                          </a:solidFill>
                          <a:latin typeface="Century Gothic"/>
                        </a:defRPr>
                      </a:lvl5pPr>
                      <a:lvl6pPr marL="2285808" algn="l" defTabSz="457162" rtl="0" eaLnBrk="1" latinLnBrk="0" hangingPunct="1">
                        <a:defRPr sz="1800" kern="1200">
                          <a:solidFill>
                            <a:schemeClr val="dk1"/>
                          </a:solidFill>
                          <a:latin typeface="Century Gothic"/>
                        </a:defRPr>
                      </a:lvl6pPr>
                      <a:lvl7pPr marL="2742970" algn="l" defTabSz="457162" rtl="0" eaLnBrk="1" latinLnBrk="0" hangingPunct="1">
                        <a:defRPr sz="1800" kern="1200">
                          <a:solidFill>
                            <a:schemeClr val="dk1"/>
                          </a:solidFill>
                          <a:latin typeface="Century Gothic"/>
                        </a:defRPr>
                      </a:lvl7pPr>
                      <a:lvl8pPr marL="3200132" algn="l" defTabSz="457162" rtl="0" eaLnBrk="1" latinLnBrk="0" hangingPunct="1">
                        <a:defRPr sz="1800" kern="1200">
                          <a:solidFill>
                            <a:schemeClr val="dk1"/>
                          </a:solidFill>
                          <a:latin typeface="Century Gothic"/>
                        </a:defRPr>
                      </a:lvl8pPr>
                      <a:lvl9pPr marL="3657294" algn="l" defTabSz="457162" rtl="0" eaLnBrk="1" latinLnBrk="0" hangingPunct="1">
                        <a:defRPr sz="1800" kern="1200">
                          <a:solidFill>
                            <a:schemeClr val="dk1"/>
                          </a:solidFill>
                          <a:latin typeface="Century Gothic"/>
                        </a:defRPr>
                      </a:lvl9pPr>
                    </a:lstStyle>
                    <a:p>
                      <a:pPr algn="ctr"/>
                      <a:r>
                        <a:rPr lang="en-US" sz="1100" b="1" dirty="0">
                          <a:solidFill>
                            <a:srgbClr val="3C539A"/>
                          </a:solidFill>
                        </a:rPr>
                        <a:t>Total Benefit = $8,800</a:t>
                      </a:r>
                    </a:p>
                  </a:txBody>
                  <a:tcPr marL="88828" marR="88828" marT="44414" marB="444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36669"/>
                      </a:solidFill>
                      <a:prstDash val="solid"/>
                      <a:round/>
                      <a:headEnd type="none" w="med" len="med"/>
                      <a:tailEnd type="none" w="med" len="med"/>
                    </a:lnT>
                    <a:lnB w="25400" cmpd="sng">
                      <a:solidFill>
                        <a:srgbClr val="636669"/>
                      </a:solidFill>
                    </a:lnB>
                    <a:lnTlToBr w="12700" cmpd="sng">
                      <a:noFill/>
                      <a:prstDash val="solid"/>
                    </a:lnTlToBr>
                    <a:lnBlToTr w="12700" cmpd="sng">
                      <a:noFill/>
                      <a:prstDash val="solid"/>
                    </a:lnBlToTr>
                    <a:solidFill>
                      <a:srgbClr val="EAEAEA"/>
                    </a:solidFill>
                  </a:tcPr>
                </a:tc>
                <a:tc hMerge="1">
                  <a:txBody>
                    <a:bodyPr/>
                    <a:lstStyle/>
                    <a:p>
                      <a:pPr algn="ctr"/>
                      <a:endParaRPr lang="en-US" sz="1200" b="1" dirty="0">
                        <a:solidFill>
                          <a:srgbClr val="177CC9"/>
                        </a:solidFill>
                      </a:endParaRPr>
                    </a:p>
                  </a:txBody>
                  <a:tcPr anchor="ct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17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16177-94A6-42B6-97BB-9A97E606933E}"/>
              </a:ext>
            </a:extLst>
          </p:cNvPr>
          <p:cNvSpPr>
            <a:spLocks noGrp="1"/>
          </p:cNvSpPr>
          <p:nvPr>
            <p:ph type="title"/>
          </p:nvPr>
        </p:nvSpPr>
        <p:spPr>
          <a:xfrm>
            <a:off x="561248" y="612626"/>
            <a:ext cx="11788796" cy="563472"/>
          </a:xfrm>
        </p:spPr>
        <p:txBody>
          <a:bodyPr/>
          <a:lstStyle/>
          <a:p>
            <a:r>
              <a:rPr lang="en-US" sz="3200" dirty="0">
                <a:solidFill>
                  <a:schemeClr val="accent2"/>
                </a:solidFill>
              </a:rPr>
              <a:t>Critical Illness Insurance</a:t>
            </a:r>
          </a:p>
        </p:txBody>
      </p:sp>
      <p:sp>
        <p:nvSpPr>
          <p:cNvPr id="6" name="Text Placeholder 5">
            <a:extLst>
              <a:ext uri="{FF2B5EF4-FFF2-40B4-BE49-F238E27FC236}">
                <a16:creationId xmlns:a16="http://schemas.microsoft.com/office/drawing/2014/main" id="{3F6CC4AD-F9A4-4FD9-84D0-6CCEC4BC4399}"/>
              </a:ext>
            </a:extLst>
          </p:cNvPr>
          <p:cNvSpPr>
            <a:spLocks noGrp="1"/>
          </p:cNvSpPr>
          <p:nvPr>
            <p:ph type="body" sz="quarter" idx="14"/>
          </p:nvPr>
        </p:nvSpPr>
        <p:spPr>
          <a:xfrm>
            <a:off x="561248" y="1501651"/>
            <a:ext cx="4251384" cy="563472"/>
          </a:xfrm>
        </p:spPr>
        <p:txBody>
          <a:bodyPr/>
          <a:lstStyle/>
          <a:p>
            <a:pPr marL="0" indent="0">
              <a:lnSpc>
                <a:spcPct val="100000"/>
              </a:lnSpc>
              <a:spcBef>
                <a:spcPts val="0"/>
              </a:spcBef>
              <a:buNone/>
            </a:pPr>
            <a:r>
              <a:rPr lang="en-US" sz="2000" b="1" i="0" dirty="0">
                <a:solidFill>
                  <a:srgbClr val="00666A"/>
                </a:solidFill>
                <a:effectLst/>
                <a:latin typeface="Arial" panose="020B0604020202020204" pitchFamily="34" charset="0"/>
                <a:cs typeface="Arial" panose="020B0604020202020204" pitchFamily="34" charset="0"/>
              </a:rPr>
              <a:t>Benefit Summary</a:t>
            </a:r>
          </a:p>
          <a:p>
            <a:pPr marL="0" indent="0">
              <a:lnSpc>
                <a:spcPct val="100000"/>
              </a:lnSpc>
              <a:spcBef>
                <a:spcPts val="1200"/>
              </a:spcBef>
              <a:buNone/>
            </a:pPr>
            <a:r>
              <a:rPr lang="en-US" b="1" i="0" dirty="0">
                <a:solidFill>
                  <a:schemeClr val="tx1">
                    <a:lumMod val="75000"/>
                    <a:lumOff val="25000"/>
                  </a:schemeClr>
                </a:solidFill>
                <a:effectLst/>
                <a:latin typeface="Arial" panose="020B0604020202020204" pitchFamily="34" charset="0"/>
                <a:cs typeface="Arial" panose="020B0604020202020204" pitchFamily="34" charset="0"/>
              </a:rPr>
              <a:t>How it Works</a:t>
            </a:r>
            <a:br>
              <a:rPr lang="en-US" b="1" i="0" dirty="0">
                <a:solidFill>
                  <a:schemeClr val="tx1">
                    <a:lumMod val="75000"/>
                    <a:lumOff val="25000"/>
                  </a:schemeClr>
                </a:solidFill>
                <a:effectLst/>
                <a:latin typeface="Arial" panose="020B0604020202020204" pitchFamily="34" charset="0"/>
                <a:cs typeface="Arial" panose="020B0604020202020204" pitchFamily="34" charset="0"/>
              </a:rPr>
            </a:br>
            <a:endParaRPr lang="en-US" sz="1000" b="0" i="0" dirty="0">
              <a:solidFill>
                <a:schemeClr val="tx1">
                  <a:lumMod val="75000"/>
                  <a:lumOff val="25000"/>
                </a:schemeClr>
              </a:solidFill>
              <a:effectLst/>
              <a:latin typeface="Arial" panose="020B0604020202020204" pitchFamily="34"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Critical Illness insurance pays a lump sum benefit upon diagnosis of a covered condition.</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Payments are in addition to “regular” medical insurance; the benefit payment can be used for any purpose (does not need to be applied directly to medical bills).</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Rates are based on the employee’s attained age and the benefit amount elected. </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Employees can elect $15,000 or $30,000 policy amounts. </a:t>
            </a:r>
          </a:p>
          <a:p>
            <a:pPr marL="569913" lvl="1" indent="-285750">
              <a:lnSpc>
                <a:spcPct val="100000"/>
              </a:lnSpc>
              <a:spcBef>
                <a:spcPts val="600"/>
              </a:spcBef>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Spouses are eligible for 100% of the employee’s benefit amount. </a:t>
            </a:r>
          </a:p>
          <a:p>
            <a:pPr marL="569913" lvl="1" indent="-285750">
              <a:lnSpc>
                <a:spcPct val="100000"/>
              </a:lnSpc>
              <a:spcBef>
                <a:spcPts val="600"/>
              </a:spcBef>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Eligible Dependent Children are automatically covered at 50% of the employee’s benefit amount at no additional cost. </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No health questions are required. </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There is no pre-existing condition limitation, benefit reduction, or waiting period; however, diagnosis of a covered condition must be made after the plan effective date. </a:t>
            </a:r>
          </a:p>
          <a:p>
            <a:pPr marL="285750" indent="-285750">
              <a:lnSpc>
                <a:spcPct val="100000"/>
              </a:lnSpc>
              <a:spcBef>
                <a:spcPts val="600"/>
              </a:spcBef>
              <a:buFont typeface="Arial" panose="020B0604020202020204" pitchFamily="34" charset="0"/>
              <a:buChar char="•"/>
            </a:pPr>
            <a:r>
              <a:rPr lang="en-US" sz="1100" b="0" i="0" dirty="0">
                <a:solidFill>
                  <a:schemeClr val="tx1">
                    <a:lumMod val="75000"/>
                    <a:lumOff val="25000"/>
                  </a:schemeClr>
                </a:solidFill>
                <a:effectLst/>
                <a:latin typeface="Arial" panose="020B0604020202020204" pitchFamily="34" charset="0"/>
                <a:cs typeface="Arial" panose="020B0604020202020204" pitchFamily="34" charset="0"/>
              </a:rPr>
              <a:t>The plans are portable if you leave PrestigePEO.</a:t>
            </a:r>
          </a:p>
          <a:p>
            <a:pPr marL="285750" indent="-285750">
              <a:lnSpc>
                <a:spcPct val="100000"/>
              </a:lnSpc>
              <a:spcBef>
                <a:spcPts val="0"/>
              </a:spcBef>
              <a:buFont typeface="Arial" panose="020B0604020202020204" pitchFamily="34" charset="0"/>
              <a:buChar char="•"/>
            </a:pPr>
            <a:endParaRPr lang="en-US" sz="1800" b="0" i="0" dirty="0">
              <a:solidFill>
                <a:schemeClr val="tx1">
                  <a:lumMod val="75000"/>
                  <a:lumOff val="25000"/>
                </a:schemeClr>
              </a:solidFill>
              <a:effectLst/>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07A4CC57-7E37-61D0-4879-11383CC8F9EC}"/>
              </a:ext>
            </a:extLst>
          </p:cNvPr>
          <p:cNvGraphicFramePr>
            <a:graphicFrameLocks noGrp="1"/>
          </p:cNvGraphicFramePr>
          <p:nvPr>
            <p:extLst>
              <p:ext uri="{D42A27DB-BD31-4B8C-83A1-F6EECF244321}">
                <p14:modId xmlns:p14="http://schemas.microsoft.com/office/powerpoint/2010/main" val="3911169998"/>
              </p:ext>
            </p:extLst>
          </p:nvPr>
        </p:nvGraphicFramePr>
        <p:xfrm>
          <a:off x="5333190" y="1501651"/>
          <a:ext cx="2726032" cy="4628546"/>
        </p:xfrm>
        <a:graphic>
          <a:graphicData uri="http://schemas.openxmlformats.org/drawingml/2006/table">
            <a:tbl>
              <a:tblPr firstRow="1" bandRow="1">
                <a:tableStyleId>{5A111915-BE36-4E01-A7E5-04B1672EAD32}</a:tableStyleId>
              </a:tblPr>
              <a:tblGrid>
                <a:gridCol w="1324665">
                  <a:extLst>
                    <a:ext uri="{9D8B030D-6E8A-4147-A177-3AD203B41FA5}">
                      <a16:colId xmlns:a16="http://schemas.microsoft.com/office/drawing/2014/main" val="134283807"/>
                    </a:ext>
                  </a:extLst>
                </a:gridCol>
                <a:gridCol w="1401367">
                  <a:extLst>
                    <a:ext uri="{9D8B030D-6E8A-4147-A177-3AD203B41FA5}">
                      <a16:colId xmlns:a16="http://schemas.microsoft.com/office/drawing/2014/main" val="4095946392"/>
                    </a:ext>
                  </a:extLst>
                </a:gridCol>
              </a:tblGrid>
              <a:tr h="174370">
                <a:tc gridSpan="2">
                  <a:txBody>
                    <a:bodyPr/>
                    <a:lstStyle/>
                    <a:p>
                      <a:pPr algn="ctr"/>
                      <a:r>
                        <a:rPr lang="en-US" sz="775" b="1" dirty="0">
                          <a:solidFill>
                            <a:schemeClr val="accent1"/>
                          </a:solidFill>
                          <a:latin typeface="Franklin Gothic Book" panose="020B0503020102020204" pitchFamily="34" charset="0"/>
                          <a:cs typeface="Arial" panose="020B0604020202020204" pitchFamily="34" charset="0"/>
                        </a:rPr>
                        <a:t>Plan Provisions </a:t>
                      </a:r>
                    </a:p>
                  </a:txBody>
                  <a:tcPr marL="66563" marR="66563" marT="11747" marB="117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hMerge="1">
                  <a:txBody>
                    <a:bodyPr/>
                    <a:lstStyle/>
                    <a:p>
                      <a:pPr algn="ctr"/>
                      <a:endParaRPr lang="en-US" sz="950" b="1" dirty="0">
                        <a:solidFill>
                          <a:schemeClr val="accent1"/>
                        </a:solidFill>
                        <a:latin typeface="Franklin Gothic Book" panose="020B0503020102020204" pitchFamily="34" charset="0"/>
                        <a:cs typeface="Arial" panose="020B0604020202020204" pitchFamily="34" charset="0"/>
                      </a:endParaRPr>
                    </a:p>
                  </a:txBody>
                  <a:tcPr marL="66563" marR="66563" marT="11747" marB="117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452243">
                <a:tc>
                  <a:txBody>
                    <a:bodyPr/>
                    <a:lstStyle/>
                    <a:p>
                      <a:r>
                        <a:rPr lang="en-US" sz="775" b="1" dirty="0">
                          <a:solidFill>
                            <a:schemeClr val="tx1"/>
                          </a:solidFill>
                          <a:latin typeface="Franklin Gothic Book" panose="020B0503020102020204" pitchFamily="34" charset="0"/>
                          <a:cs typeface="Arial" panose="020B0604020202020204" pitchFamily="34" charset="0"/>
                        </a:rPr>
                        <a:t>Guarantee Issue</a:t>
                      </a:r>
                    </a:p>
                    <a:p>
                      <a:r>
                        <a:rPr lang="en-US" sz="775" b="1" dirty="0">
                          <a:solidFill>
                            <a:schemeClr val="tx1"/>
                          </a:solidFill>
                          <a:latin typeface="Franklin Gothic Book" panose="020B0503020102020204" pitchFamily="34" charset="0"/>
                          <a:cs typeface="Arial" panose="020B0604020202020204" pitchFamily="34" charset="0"/>
                        </a:rPr>
                        <a:t>Employee / Spouse / Child</a:t>
                      </a:r>
                    </a:p>
                  </a:txBody>
                  <a:tcPr marL="66563" marR="66563" marT="11747" marB="11747" anchor="ctr">
                    <a:lnL w="12700" cap="flat" cmpd="sng" algn="ctr">
                      <a:noFill/>
                      <a:prstDash val="solid"/>
                      <a:round/>
                      <a:headEnd type="none" w="med" len="med"/>
                      <a:tailEnd type="none" w="med" len="med"/>
                    </a:lnL>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b="0" kern="1200" dirty="0">
                          <a:solidFill>
                            <a:schemeClr val="tx1"/>
                          </a:solidFill>
                          <a:latin typeface="Franklin Gothic Book" panose="020B0503020102020204" pitchFamily="34" charset="0"/>
                          <a:ea typeface="+mn-ea"/>
                          <a:cs typeface="Arial" panose="020B0604020202020204" pitchFamily="34" charset="0"/>
                        </a:rPr>
                        <a:t>$30,000 /</a:t>
                      </a:r>
                      <a:r>
                        <a:rPr lang="en-US" sz="775" b="0" kern="1200" baseline="0" dirty="0">
                          <a:solidFill>
                            <a:schemeClr val="tx1"/>
                          </a:solidFill>
                          <a:latin typeface="Franklin Gothic Book" panose="020B0503020102020204" pitchFamily="34" charset="0"/>
                          <a:ea typeface="+mn-ea"/>
                          <a:cs typeface="Arial" panose="020B0604020202020204" pitchFamily="34" charset="0"/>
                        </a:rPr>
                        <a:t> </a:t>
                      </a:r>
                      <a:r>
                        <a:rPr lang="en-US" sz="775" b="0" kern="1200" dirty="0">
                          <a:solidFill>
                            <a:schemeClr val="tx1"/>
                          </a:solidFill>
                          <a:latin typeface="Franklin Gothic Book" panose="020B0503020102020204" pitchFamily="34" charset="0"/>
                          <a:ea typeface="+mn-ea"/>
                          <a:cs typeface="Arial" panose="020B0604020202020204" pitchFamily="34" charset="0"/>
                        </a:rPr>
                        <a:t>$30,000 / </a:t>
                      </a:r>
                      <a:r>
                        <a:rPr lang="en-US" sz="775" b="0" kern="1200" baseline="0" dirty="0">
                          <a:solidFill>
                            <a:schemeClr val="tx1"/>
                          </a:solidFill>
                          <a:latin typeface="Franklin Gothic Book" panose="020B0503020102020204" pitchFamily="34" charset="0"/>
                          <a:ea typeface="+mn-ea"/>
                          <a:cs typeface="Arial" panose="020B0604020202020204" pitchFamily="34" charset="0"/>
                        </a:rPr>
                        <a:t>$15,000</a:t>
                      </a:r>
                      <a:endParaRPr lang="en-US" sz="775" dirty="0"/>
                    </a:p>
                  </a:txBody>
                  <a:tcPr marL="66563" marR="66563" marT="11747" marB="11747" anchor="b">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414496833"/>
                  </a:ext>
                </a:extLst>
              </a:tr>
              <a:tr h="610687">
                <a:tc>
                  <a:txBody>
                    <a:bodyPr/>
                    <a:lstStyle/>
                    <a:p>
                      <a:r>
                        <a:rPr lang="en-US" sz="775" b="1" dirty="0">
                          <a:solidFill>
                            <a:schemeClr val="tx1"/>
                          </a:solidFill>
                          <a:latin typeface="Franklin Gothic Book" panose="020B0503020102020204" pitchFamily="34" charset="0"/>
                          <a:cs typeface="Arial" panose="020B0604020202020204" pitchFamily="34" charset="0"/>
                        </a:rPr>
                        <a:t>Benefit</a:t>
                      </a:r>
                      <a:r>
                        <a:rPr lang="en-US" sz="775" b="1" baseline="0" dirty="0">
                          <a:solidFill>
                            <a:schemeClr val="tx1"/>
                          </a:solidFill>
                          <a:latin typeface="Franklin Gothic Book" panose="020B0503020102020204" pitchFamily="34" charset="0"/>
                          <a:cs typeface="Arial" panose="020B0604020202020204" pitchFamily="34" charset="0"/>
                        </a:rPr>
                        <a:t> Options</a:t>
                      </a:r>
                      <a:endParaRPr lang="en-US" sz="775" b="1" dirty="0">
                        <a:solidFill>
                          <a:schemeClr val="tx1"/>
                        </a:solidFill>
                        <a:latin typeface="Franklin Gothic Book" panose="020B0503020102020204" pitchFamily="34" charset="0"/>
                        <a:cs typeface="Arial" panose="020B0604020202020204" pitchFamily="34" charset="0"/>
                      </a:endParaRP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75" b="1" dirty="0">
                          <a:solidFill>
                            <a:schemeClr val="tx1"/>
                          </a:solidFill>
                          <a:latin typeface="Franklin Gothic Book" panose="020B0503020102020204" pitchFamily="34" charset="0"/>
                          <a:cs typeface="Arial" panose="020B0604020202020204" pitchFamily="34" charset="0"/>
                        </a:rPr>
                        <a:t>Emp &amp; Spouse</a:t>
                      </a:r>
                      <a:r>
                        <a:rPr lang="en-US" sz="775" dirty="0">
                          <a:solidFill>
                            <a:schemeClr val="tx1"/>
                          </a:solidFill>
                          <a:latin typeface="Franklin Gothic Book" panose="020B0503020102020204" pitchFamily="34" charset="0"/>
                          <a:cs typeface="Arial" panose="020B0604020202020204" pitchFamily="34" charset="0"/>
                        </a:rPr>
                        <a:t>: $15,000 or </a:t>
                      </a:r>
                      <a:r>
                        <a:rPr lang="en-US" sz="775" baseline="0" dirty="0">
                          <a:solidFill>
                            <a:schemeClr val="tx1"/>
                          </a:solidFill>
                          <a:latin typeface="Franklin Gothic Book" panose="020B0503020102020204" pitchFamily="34" charset="0"/>
                          <a:cs typeface="Arial" panose="020B0604020202020204" pitchFamily="34" charset="0"/>
                        </a:rPr>
                        <a:t>$30,000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775" b="1" baseline="0" dirty="0">
                          <a:solidFill>
                            <a:schemeClr val="tx1"/>
                          </a:solidFill>
                          <a:latin typeface="Franklin Gothic Book" panose="020B0503020102020204" pitchFamily="34" charset="0"/>
                          <a:cs typeface="Arial" panose="020B0604020202020204" pitchFamily="34" charset="0"/>
                        </a:rPr>
                        <a:t>Children</a:t>
                      </a:r>
                      <a:r>
                        <a:rPr lang="en-US" sz="775" baseline="0" dirty="0">
                          <a:solidFill>
                            <a:schemeClr val="tx1"/>
                          </a:solidFill>
                          <a:latin typeface="Franklin Gothic Book" panose="020B0503020102020204" pitchFamily="34" charset="0"/>
                          <a:cs typeface="Arial" panose="020B0604020202020204" pitchFamily="34" charset="0"/>
                        </a:rPr>
                        <a:t>: 50% of employee coverage</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973266040"/>
                  </a:ext>
                </a:extLst>
              </a:tr>
              <a:tr h="174370">
                <a:tc>
                  <a:txBody>
                    <a:bodyPr/>
                    <a:lstStyle/>
                    <a:p>
                      <a:r>
                        <a:rPr lang="en-US" sz="775" b="1" dirty="0">
                          <a:solidFill>
                            <a:schemeClr val="tx1"/>
                          </a:solidFill>
                          <a:latin typeface="Franklin Gothic Book" panose="020B0503020102020204" pitchFamily="34" charset="0"/>
                          <a:cs typeface="Arial" panose="020B0604020202020204" pitchFamily="34" charset="0"/>
                        </a:rPr>
                        <a:t>Maximum</a:t>
                      </a:r>
                      <a:r>
                        <a:rPr lang="en-US" sz="775" b="1" baseline="0" dirty="0">
                          <a:solidFill>
                            <a:schemeClr val="tx1"/>
                          </a:solidFill>
                          <a:latin typeface="Franklin Gothic Book" panose="020B0503020102020204" pitchFamily="34" charset="0"/>
                          <a:cs typeface="Arial" panose="020B0604020202020204" pitchFamily="34" charset="0"/>
                        </a:rPr>
                        <a:t> </a:t>
                      </a:r>
                      <a:r>
                        <a:rPr lang="en-US" sz="775" b="1" dirty="0">
                          <a:solidFill>
                            <a:schemeClr val="tx1"/>
                          </a:solidFill>
                          <a:latin typeface="Franklin Gothic Book" panose="020B0503020102020204" pitchFamily="34" charset="0"/>
                          <a:cs typeface="Arial" panose="020B0604020202020204" pitchFamily="34" charset="0"/>
                        </a:rPr>
                        <a:t>Benefit </a:t>
                      </a: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None</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207579440"/>
                  </a:ext>
                </a:extLst>
              </a:tr>
              <a:tr h="1743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Benefit Reduction</a:t>
                      </a:r>
                    </a:p>
                  </a:txBody>
                  <a:tcPr marL="66563" marR="66563" marT="11747" marB="11747" anchor="ctr" horzOverflow="overflow">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None</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3579402113"/>
                  </a:ext>
                </a:extLst>
              </a:tr>
              <a:tr h="3085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Benefit Waiting Period</a:t>
                      </a:r>
                    </a:p>
                  </a:txBody>
                  <a:tcPr marL="66563" marR="66563" marT="11747" marB="11747" anchor="ctr" horzOverflow="overflow">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None</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37428979"/>
                  </a:ext>
                </a:extLst>
              </a:tr>
              <a:tr h="739673">
                <a:tc>
                  <a:txBody>
                    <a:bodyPr/>
                    <a:lstStyle/>
                    <a:p>
                      <a:r>
                        <a:rPr lang="en-US" sz="775" b="1" dirty="0">
                          <a:solidFill>
                            <a:schemeClr val="tx1"/>
                          </a:solidFill>
                          <a:latin typeface="Franklin Gothic Book" panose="020B0503020102020204" pitchFamily="34" charset="0"/>
                          <a:cs typeface="Arial" panose="020B0604020202020204" pitchFamily="34" charset="0"/>
                        </a:rPr>
                        <a:t>Pre-Existing</a:t>
                      </a:r>
                      <a:r>
                        <a:rPr lang="en-US" sz="775" b="1" baseline="0" dirty="0">
                          <a:solidFill>
                            <a:schemeClr val="tx1"/>
                          </a:solidFill>
                          <a:latin typeface="Franklin Gothic Book" panose="020B0503020102020204" pitchFamily="34" charset="0"/>
                          <a:cs typeface="Arial" panose="020B0604020202020204" pitchFamily="34" charset="0"/>
                        </a:rPr>
                        <a:t> Condition</a:t>
                      </a: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b="0" dirty="0">
                          <a:solidFill>
                            <a:schemeClr val="tx1"/>
                          </a:solidFill>
                          <a:latin typeface="Franklin Gothic Book" panose="020B0503020102020204" pitchFamily="34" charset="0"/>
                          <a:cs typeface="Arial" panose="020B0604020202020204" pitchFamily="34" charset="0"/>
                        </a:rPr>
                        <a:t>Waived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775" b="0" dirty="0">
                          <a:solidFill>
                            <a:schemeClr val="tx1"/>
                          </a:solidFill>
                          <a:latin typeface="Franklin Gothic Book" panose="020B0503020102020204" pitchFamily="34" charset="0"/>
                          <a:cs typeface="Arial" panose="020B0604020202020204" pitchFamily="34" charset="0"/>
                        </a:rPr>
                        <a:t>Diagnosis of a covered condition must be made after the plan effective date </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478653199"/>
                  </a:ext>
                </a:extLst>
              </a:tr>
              <a:tr h="543422">
                <a:tc>
                  <a:txBody>
                    <a:bodyPr/>
                    <a:lstStyle/>
                    <a:p>
                      <a:r>
                        <a:rPr lang="en-US" sz="775" b="1" dirty="0">
                          <a:solidFill>
                            <a:schemeClr val="tx1"/>
                          </a:solidFill>
                          <a:latin typeface="Franklin Gothic Book" panose="020B0503020102020204" pitchFamily="34" charset="0"/>
                          <a:cs typeface="Arial" panose="020B0604020202020204" pitchFamily="34" charset="0"/>
                        </a:rPr>
                        <a:t>Additional Event Benefit </a:t>
                      </a:r>
                      <a:br>
                        <a:rPr lang="en-US" sz="775" b="1" dirty="0">
                          <a:solidFill>
                            <a:schemeClr val="tx1"/>
                          </a:solidFill>
                          <a:latin typeface="Franklin Gothic Book" panose="020B0503020102020204" pitchFamily="34" charset="0"/>
                          <a:cs typeface="Arial" panose="020B0604020202020204" pitchFamily="34" charset="0"/>
                        </a:rPr>
                      </a:br>
                      <a:r>
                        <a:rPr lang="en-US" sz="775" b="1" dirty="0">
                          <a:solidFill>
                            <a:schemeClr val="tx1"/>
                          </a:solidFill>
                          <a:latin typeface="Franklin Gothic Book" panose="020B0503020102020204" pitchFamily="34" charset="0"/>
                          <a:cs typeface="Arial" panose="020B0604020202020204" pitchFamily="34" charset="0"/>
                        </a:rPr>
                        <a:t>(new illness)</a:t>
                      </a: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75" dirty="0">
                          <a:solidFill>
                            <a:schemeClr val="tx1"/>
                          </a:solidFill>
                          <a:latin typeface="Franklin Gothic Book" panose="020B0503020102020204" pitchFamily="34" charset="0"/>
                          <a:cs typeface="Arial" panose="020B0604020202020204" pitchFamily="34" charset="0"/>
                        </a:rPr>
                        <a:t>100%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775" dirty="0">
                          <a:solidFill>
                            <a:schemeClr val="tx1"/>
                          </a:solidFill>
                          <a:latin typeface="Franklin Gothic Book" panose="020B0503020102020204" pitchFamily="34" charset="0"/>
                          <a:cs typeface="Arial" panose="020B0604020202020204" pitchFamily="34" charset="0"/>
                        </a:rPr>
                        <a:t>Must be separated by 6</a:t>
                      </a:r>
                      <a:r>
                        <a:rPr lang="en-US" sz="775" baseline="0" dirty="0">
                          <a:solidFill>
                            <a:schemeClr val="tx1"/>
                          </a:solidFill>
                          <a:latin typeface="Franklin Gothic Book" panose="020B0503020102020204" pitchFamily="34" charset="0"/>
                          <a:cs typeface="Arial" panose="020B0604020202020204" pitchFamily="34" charset="0"/>
                        </a:rPr>
                        <a:t> months</a:t>
                      </a:r>
                      <a:endParaRPr lang="en-US" sz="775" dirty="0"/>
                    </a:p>
                  </a:txBody>
                  <a:tcPr marL="16136" marR="16136" marT="16136" marB="16136"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446605198"/>
                  </a:ext>
                </a:extLst>
              </a:tr>
              <a:tr h="473804">
                <a:tc>
                  <a:txBody>
                    <a:bodyPr/>
                    <a:lstStyle/>
                    <a:p>
                      <a:r>
                        <a:rPr lang="en-US" sz="775" b="1" dirty="0">
                          <a:solidFill>
                            <a:schemeClr val="tx1"/>
                          </a:solidFill>
                          <a:latin typeface="Franklin Gothic Book" panose="020B0503020102020204" pitchFamily="34" charset="0"/>
                          <a:cs typeface="Arial" panose="020B0604020202020204" pitchFamily="34" charset="0"/>
                        </a:rPr>
                        <a:t>Second Event Benefit </a:t>
                      </a:r>
                    </a:p>
                    <a:p>
                      <a:r>
                        <a:rPr lang="en-US" sz="775" b="1" dirty="0">
                          <a:solidFill>
                            <a:schemeClr val="tx1"/>
                          </a:solidFill>
                          <a:latin typeface="Franklin Gothic Book" panose="020B0503020102020204" pitchFamily="34" charset="0"/>
                          <a:cs typeface="Arial" panose="020B0604020202020204" pitchFamily="34" charset="0"/>
                        </a:rPr>
                        <a:t>(same illness)</a:t>
                      </a: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75" dirty="0">
                          <a:solidFill>
                            <a:schemeClr val="tx1"/>
                          </a:solidFill>
                          <a:latin typeface="Franklin Gothic Book" panose="020B0503020102020204" pitchFamily="34" charset="0"/>
                          <a:cs typeface="Arial" panose="020B0604020202020204" pitchFamily="34" charset="0"/>
                        </a:rPr>
                        <a:t>100%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775" dirty="0">
                          <a:solidFill>
                            <a:schemeClr val="tx1"/>
                          </a:solidFill>
                          <a:latin typeface="Franklin Gothic Book" panose="020B0503020102020204" pitchFamily="34" charset="0"/>
                          <a:cs typeface="Arial" panose="020B0604020202020204" pitchFamily="34" charset="0"/>
                        </a:rPr>
                        <a:t>Must be separated by 6 months</a:t>
                      </a:r>
                      <a:endParaRPr lang="en-US" sz="775" dirty="0"/>
                    </a:p>
                  </a:txBody>
                  <a:tcPr marL="16136" marR="16136" marT="16136" marB="16136"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63816058"/>
                  </a:ext>
                </a:extLst>
              </a:tr>
              <a:tr h="3085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Health Screening Benefit</a:t>
                      </a:r>
                    </a:p>
                  </a:txBody>
                  <a:tcPr marL="66563" marR="66563" marT="11747" marB="11747" anchor="ctr" horzOverflow="overflow">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$50</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1241704917"/>
                  </a:ext>
                </a:extLst>
              </a:tr>
              <a:tr h="31980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Health Screening </a:t>
                      </a:r>
                      <a:b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b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Benefit Eligibility</a:t>
                      </a:r>
                    </a:p>
                  </a:txBody>
                  <a:tcPr marL="66563" marR="66563" marT="11747" marB="11747" anchor="ctr" horzOverflow="overflow">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Employee</a:t>
                      </a:r>
                      <a:r>
                        <a:rPr lang="en-US" sz="775" baseline="0" dirty="0">
                          <a:solidFill>
                            <a:schemeClr val="tx1"/>
                          </a:solidFill>
                          <a:latin typeface="Franklin Gothic Book" panose="020B0503020102020204" pitchFamily="34" charset="0"/>
                          <a:cs typeface="Arial" panose="020B0604020202020204" pitchFamily="34" charset="0"/>
                        </a:rPr>
                        <a:t>, Spouse, and Children </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571716555"/>
                  </a:ext>
                </a:extLst>
              </a:tr>
              <a:tr h="1743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Eligibility Issue Ages</a:t>
                      </a:r>
                    </a:p>
                  </a:txBody>
                  <a:tcPr marL="66563" marR="66563" marT="11747" marB="11747" anchor="ctr" horzOverflow="overflow">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tc>
                  <a:txBody>
                    <a:bodyPr/>
                    <a:lstStyle/>
                    <a:p>
                      <a:pPr algn="ctr"/>
                      <a:r>
                        <a:rPr lang="en-US" sz="775" b="0" dirty="0">
                          <a:solidFill>
                            <a:schemeClr val="tx1"/>
                          </a:solidFill>
                          <a:latin typeface="Franklin Gothic Book" panose="020B0503020102020204" pitchFamily="34" charset="0"/>
                          <a:cs typeface="Arial" panose="020B0604020202020204" pitchFamily="34" charset="0"/>
                        </a:rPr>
                        <a:t>18+</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tcPr>
                </a:tc>
                <a:extLst>
                  <a:ext uri="{0D108BD9-81ED-4DB2-BD59-A6C34878D82A}">
                    <a16:rowId xmlns:a16="http://schemas.microsoft.com/office/drawing/2014/main" val="695876730"/>
                  </a:ext>
                </a:extLst>
              </a:tr>
              <a:tr h="174370">
                <a:tc>
                  <a:txBody>
                    <a:bodyPr/>
                    <a:lstStyle/>
                    <a:p>
                      <a:r>
                        <a:rPr lang="en-US" sz="775" b="1" dirty="0">
                          <a:solidFill>
                            <a:schemeClr val="tx1"/>
                          </a:solidFill>
                          <a:latin typeface="Franklin Gothic Book" panose="020B0503020102020204" pitchFamily="34" charset="0"/>
                          <a:cs typeface="Arial" panose="020B0604020202020204" pitchFamily="34" charset="0"/>
                        </a:rPr>
                        <a:t>Portability</a:t>
                      </a:r>
                    </a:p>
                  </a:txBody>
                  <a:tcPr marL="66563" marR="66563" marT="11747" marB="11747" anchor="ctr">
                    <a:lnL w="12700" cap="flat" cmpd="sng" algn="ctr">
                      <a:noFill/>
                      <a:prstDash val="solid"/>
                      <a:round/>
                      <a:headEnd type="none" w="med" len="med"/>
                      <a:tailEnd type="none" w="med" len="med"/>
                    </a:lnL>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775" dirty="0">
                          <a:solidFill>
                            <a:schemeClr val="tx1"/>
                          </a:solidFill>
                          <a:latin typeface="Franklin Gothic Book" panose="020B0503020102020204" pitchFamily="34" charset="0"/>
                          <a:cs typeface="Arial" panose="020B0604020202020204" pitchFamily="34" charset="0"/>
                        </a:rPr>
                        <a:t>Included</a:t>
                      </a:r>
                      <a:endParaRPr lang="en-US" sz="775" dirty="0"/>
                    </a:p>
                  </a:txBody>
                  <a:tcPr marL="66563" marR="66563" marT="11747" marB="11747" anchor="ctr">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7745930"/>
                  </a:ext>
                </a:extLst>
              </a:tr>
            </a:tbl>
          </a:graphicData>
        </a:graphic>
      </p:graphicFrame>
      <p:graphicFrame>
        <p:nvGraphicFramePr>
          <p:cNvPr id="9" name="Table 8">
            <a:extLst>
              <a:ext uri="{FF2B5EF4-FFF2-40B4-BE49-F238E27FC236}">
                <a16:creationId xmlns:a16="http://schemas.microsoft.com/office/drawing/2014/main" id="{F86D8F92-4091-3B66-9169-20F539FD3D6F}"/>
              </a:ext>
            </a:extLst>
          </p:cNvPr>
          <p:cNvGraphicFramePr>
            <a:graphicFrameLocks noGrp="1"/>
          </p:cNvGraphicFramePr>
          <p:nvPr>
            <p:extLst>
              <p:ext uri="{D42A27DB-BD31-4B8C-83A1-F6EECF244321}">
                <p14:modId xmlns:p14="http://schemas.microsoft.com/office/powerpoint/2010/main" val="3254391235"/>
              </p:ext>
            </p:extLst>
          </p:nvPr>
        </p:nvGraphicFramePr>
        <p:xfrm>
          <a:off x="8274528" y="1501651"/>
          <a:ext cx="3134691" cy="4628544"/>
        </p:xfrm>
        <a:graphic>
          <a:graphicData uri="http://schemas.openxmlformats.org/drawingml/2006/table">
            <a:tbl>
              <a:tblPr firstRow="1" bandRow="1">
                <a:tableStyleId>{5A111915-BE36-4E01-A7E5-04B1672EAD32}</a:tableStyleId>
              </a:tblPr>
              <a:tblGrid>
                <a:gridCol w="2173815">
                  <a:extLst>
                    <a:ext uri="{9D8B030D-6E8A-4147-A177-3AD203B41FA5}">
                      <a16:colId xmlns:a16="http://schemas.microsoft.com/office/drawing/2014/main" val="134283807"/>
                    </a:ext>
                  </a:extLst>
                </a:gridCol>
                <a:gridCol w="960876">
                  <a:extLst>
                    <a:ext uri="{9D8B030D-6E8A-4147-A177-3AD203B41FA5}">
                      <a16:colId xmlns:a16="http://schemas.microsoft.com/office/drawing/2014/main" val="342532564"/>
                    </a:ext>
                  </a:extLst>
                </a:gridCol>
              </a:tblGrid>
              <a:tr h="206122">
                <a:tc>
                  <a:txBody>
                    <a:bodyPr/>
                    <a:lstStyle/>
                    <a:p>
                      <a:pPr marL="0" indent="0" algn="l">
                        <a:buFont typeface="Arial" panose="020B0604020202020204" pitchFamily="34" charset="0"/>
                        <a:buNone/>
                      </a:pPr>
                      <a:r>
                        <a:rPr lang="en-US" sz="775" b="1" dirty="0">
                          <a:solidFill>
                            <a:schemeClr val="accent1"/>
                          </a:solidFill>
                          <a:latin typeface="Franklin Gothic Book" panose="020B0503020102020204" pitchFamily="34" charset="0"/>
                          <a:cs typeface="Arial" panose="020B0604020202020204" pitchFamily="34" charset="0"/>
                        </a:rPr>
                        <a:t>Covered Conditions</a:t>
                      </a:r>
                    </a:p>
                  </a:txBody>
                  <a:tcPr marL="33282" marR="33282" marT="13312" marB="13312" anchor="ctr">
                    <a:lnL w="12700"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tc>
                  <a:txBody>
                    <a:bodyPr/>
                    <a:lstStyle/>
                    <a:p>
                      <a:pPr marL="0" indent="0" algn="ctr">
                        <a:buFont typeface="Arial" panose="020B0604020202020204" pitchFamily="34" charset="0"/>
                        <a:buNone/>
                      </a:pPr>
                      <a:r>
                        <a:rPr lang="en-US" sz="775" baseline="0" dirty="0">
                          <a:solidFill>
                            <a:schemeClr val="accent1"/>
                          </a:solidFill>
                          <a:latin typeface="Franklin Gothic Book" panose="020B0503020102020204" pitchFamily="34" charset="0"/>
                          <a:cs typeface="Arial" panose="020B0604020202020204" pitchFamily="34" charset="0"/>
                        </a:rPr>
                        <a:t>Benefit Percentages</a:t>
                      </a:r>
                    </a:p>
                  </a:txBody>
                  <a:tcPr marL="33282" marR="33282" marT="13312" marB="13312" anchor="ctr">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50178985"/>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Stroke (Ischemic or Hemorrhagic)</a:t>
                      </a:r>
                    </a:p>
                  </a:txBody>
                  <a:tcPr marL="33282" marR="33282" marT="13312" marB="13312" anchor="ctr" horzOverflow="overflow">
                    <a:lnL w="12700" cap="flat" cmpd="sng" algn="ctr">
                      <a:noFill/>
                      <a:prstDash val="solid"/>
                      <a:round/>
                      <a:headEnd type="none" w="med" len="med"/>
                      <a:tailEnd type="none" w="med" len="med"/>
                    </a:lnL>
                    <a:lnR>
                      <a:noFill/>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496833"/>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Ruptured Aneurysm</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Not Covered</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7074609"/>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Heart Attack</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400451"/>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Heart Failure</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Not Covered</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407989"/>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Sudden Cardiac Arrest</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579440"/>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Coronary Artery Bypass</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7146829"/>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Major Organ Transplant</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402113"/>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End Stage Renal (Kidney) Failure</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133972"/>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Invasive Cancer</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7428979"/>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Non-Invasive Cancer</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25%</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4260738"/>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Metastatic Cancer </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25%</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773783"/>
                  </a:ext>
                </a:extLst>
              </a:tr>
              <a:tr h="206122">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Skin Cancer</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$1,000 per year</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8653199"/>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Bone Marrow Transplant</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295261"/>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Stem Cell Transplant</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605198"/>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Coma</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761247"/>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Paralysis</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b="0"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060698"/>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Loss of Sight, Speech, &amp; Hearing</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b="0"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1704917"/>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Type I Diabetes</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972701"/>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Benign Brain Tumor</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5334258"/>
                  </a:ext>
                </a:extLst>
              </a:tr>
              <a:tr h="131669">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Severe Burns</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3045449"/>
                  </a:ext>
                </a:extLst>
              </a:tr>
              <a:tr h="967290">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Tier 1 – Addison’s Disease, Cerebrospinal Meningitis, Diphtheria, Encephalitis, Huntington’s Chorea, Legionnaire’s Disease, Lyme Disease, Malaria, Muscular Dystrophy, Myasthenia Gravis, Necrotizing Fasciitis, Osteomyelitis, Polio, Rabies, Sickle Cell Anemia, Systemic Lupus, Scleroderma, Tetanus, Tuberculosis</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25%</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3175"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024842"/>
                  </a:ext>
                </a:extLst>
              </a:tr>
              <a:tr h="491560">
                <a:tc>
                  <a:txBody>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Tier 2 – Human Coronavirus Only</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Hospitalization:  4+days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Hospitalization:  10+days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775" b="1" i="0" u="none" strike="noStrike" cap="none" normalizeH="0" baseline="0" dirty="0">
                          <a:ln>
                            <a:noFill/>
                          </a:ln>
                          <a:solidFill>
                            <a:schemeClr val="tx1"/>
                          </a:solidFill>
                          <a:effectLst/>
                          <a:latin typeface="Franklin Gothic Book" panose="020B0503020102020204" pitchFamily="34" charset="0"/>
                          <a:ea typeface="MS PGothic" pitchFamily="34" charset="-128"/>
                          <a:cs typeface="Arial" panose="020B0604020202020204" pitchFamily="34" charset="0"/>
                        </a:rPr>
                        <a:t>Hospitalization:  Intensive Care Unit (ICU)</a:t>
                      </a:r>
                    </a:p>
                  </a:txBody>
                  <a:tcPr marL="33282" marR="33282" marT="13312" marB="13312" anchor="ctr" horzOverflow="overflow">
                    <a:lnL w="12700" cap="flat" cmpd="sng" algn="ctr">
                      <a:noFill/>
                      <a:prstDash val="solid"/>
                      <a:round/>
                      <a:headEnd type="none" w="med" len="med"/>
                      <a:tailEnd type="none" w="med" len="med"/>
                    </a:lnL>
                    <a:lnR>
                      <a:noFill/>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 typeface="Arial" panose="020B0604020202020204" pitchFamily="34" charset="0"/>
                        <a:buNone/>
                      </a:pPr>
                      <a:endParaRPr lang="en-US" sz="775" dirty="0">
                        <a:solidFill>
                          <a:schemeClr val="tx1"/>
                        </a:solidFill>
                        <a:latin typeface="Franklin Gothic Book" panose="020B0503020102020204" pitchFamily="34" charset="0"/>
                        <a:cs typeface="Arial" panose="020B0604020202020204" pitchFamily="34" charset="0"/>
                      </a:endParaRPr>
                    </a:p>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10%</a:t>
                      </a:r>
                    </a:p>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25%</a:t>
                      </a:r>
                    </a:p>
                    <a:p>
                      <a:pPr marL="0" indent="0" algn="ctr">
                        <a:buFont typeface="Arial" panose="020B0604020202020204" pitchFamily="34" charset="0"/>
                        <a:buNone/>
                      </a:pPr>
                      <a:r>
                        <a:rPr lang="en-US" sz="775" dirty="0">
                          <a:solidFill>
                            <a:schemeClr val="tx1"/>
                          </a:solidFill>
                          <a:latin typeface="Franklin Gothic Book" panose="020B0503020102020204" pitchFamily="34" charset="0"/>
                          <a:cs typeface="Arial" panose="020B0604020202020204" pitchFamily="34" charset="0"/>
                        </a:rPr>
                        <a:t>40%</a:t>
                      </a:r>
                    </a:p>
                  </a:txBody>
                  <a:tcPr marL="33282" marR="33282" marT="13312" marB="13312" anchor="ctr">
                    <a:lnL>
                      <a:noFill/>
                    </a:lnL>
                    <a:lnR w="12700" cap="flat" cmpd="sng" algn="ctr">
                      <a:noFill/>
                      <a:prstDash val="solid"/>
                      <a:round/>
                      <a:headEnd type="none" w="med" len="med"/>
                      <a:tailEnd type="none" w="med" len="med"/>
                    </a:lnR>
                    <a:lnT w="3175" cap="flat" cmpd="sng" algn="ctr">
                      <a:solidFill>
                        <a:schemeClr val="tx1">
                          <a:lumMod val="60000"/>
                          <a:lumOff val="40000"/>
                        </a:schemeClr>
                      </a:solidFill>
                      <a:prstDash val="solid"/>
                      <a:round/>
                      <a:headEnd type="none" w="med" len="med"/>
                      <a:tailEnd type="none" w="med" len="med"/>
                    </a:lnT>
                    <a:lnB w="19050" cap="flat" cmpd="sng" algn="ctr">
                      <a:solidFill>
                        <a:srgbClr val="0053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511662"/>
                  </a:ext>
                </a:extLst>
              </a:tr>
            </a:tbl>
          </a:graphicData>
        </a:graphic>
      </p:graphicFrame>
    </p:spTree>
    <p:extLst>
      <p:ext uri="{BB962C8B-B14F-4D97-AF65-F5344CB8AC3E}">
        <p14:creationId xmlns:p14="http://schemas.microsoft.com/office/powerpoint/2010/main" val="292212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755FBFAA54284B9362D55AF30A7227" ma:contentTypeVersion="13" ma:contentTypeDescription="Create a new document." ma:contentTypeScope="" ma:versionID="dfcff29a3644e2922b0433d12b30b4fe">
  <xsd:schema xmlns:xsd="http://www.w3.org/2001/XMLSchema" xmlns:xs="http://www.w3.org/2001/XMLSchema" xmlns:p="http://schemas.microsoft.com/office/2006/metadata/properties" xmlns:ns3="7632a701-6f5d-4b77-b6ea-56816e07a638" xmlns:ns4="7331fd2e-4d31-46f2-98ef-3298768fefe0" targetNamespace="http://schemas.microsoft.com/office/2006/metadata/properties" ma:root="true" ma:fieldsID="0a3152be042801ee9bf03f3d460f90d0" ns3:_="" ns4:_="">
    <xsd:import namespace="7632a701-6f5d-4b77-b6ea-56816e07a638"/>
    <xsd:import namespace="7331fd2e-4d31-46f2-98ef-3298768fefe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2a701-6f5d-4b77-b6ea-56816e07a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31fd2e-4d31-46f2-98ef-3298768fefe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632a701-6f5d-4b77-b6ea-56816e07a638" xsi:nil="true"/>
  </documentManagement>
</p:properties>
</file>

<file path=customXml/itemProps1.xml><?xml version="1.0" encoding="utf-8"?>
<ds:datastoreItem xmlns:ds="http://schemas.openxmlformats.org/officeDocument/2006/customXml" ds:itemID="{B6F01E49-4E32-4C44-A492-F196436D9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2a701-6f5d-4b77-b6ea-56816e07a638"/>
    <ds:schemaRef ds:uri="7331fd2e-4d31-46f2-98ef-3298768fef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C24558-BFBB-4CE0-89E8-AA315473E822}">
  <ds:schemaRefs>
    <ds:schemaRef ds:uri="http://schemas.microsoft.com/sharepoint/v3/contenttype/forms"/>
  </ds:schemaRefs>
</ds:datastoreItem>
</file>

<file path=customXml/itemProps3.xml><?xml version="1.0" encoding="utf-8"?>
<ds:datastoreItem xmlns:ds="http://schemas.openxmlformats.org/officeDocument/2006/customXml" ds:itemID="{7296146F-A6C0-43B3-A495-C6E8F70EE398}">
  <ds:schemaRefs>
    <ds:schemaRef ds:uri="http://schemas.microsoft.com/office/2006/documentManagement/types"/>
    <ds:schemaRef ds:uri="http://purl.org/dc/elements/1.1/"/>
    <ds:schemaRef ds:uri="7632a701-6f5d-4b77-b6ea-56816e07a638"/>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7331fd2e-4d31-46f2-98ef-3298768fefe0"/>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6004</TotalTime>
  <Words>2912</Words>
  <Application>Microsoft Office PowerPoint</Application>
  <PresentationFormat>Widescreen</PresentationFormat>
  <Paragraphs>577</Paragraphs>
  <Slides>20</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Arial Black</vt:lpstr>
      <vt:lpstr>Calibri</vt:lpstr>
      <vt:lpstr>Calibri Light</vt:lpstr>
      <vt:lpstr>Century Gothic</vt:lpstr>
      <vt:lpstr>Franklin Gothic Book</vt:lpstr>
      <vt:lpstr>Gotham Bold</vt:lpstr>
      <vt:lpstr>Gotham Light</vt:lpstr>
      <vt:lpstr>Office Theme</vt:lpstr>
      <vt:lpstr>Acrobat Document</vt:lpstr>
      <vt:lpstr>PowerPoint Presentation</vt:lpstr>
      <vt:lpstr>Today’s Presenters</vt:lpstr>
      <vt:lpstr>Today’s Agenda</vt:lpstr>
      <vt:lpstr>How to enroll in these benefits</vt:lpstr>
      <vt:lpstr>Who is eligible for Aflac benefits? </vt:lpstr>
      <vt:lpstr>PowerPoint Presentation</vt:lpstr>
      <vt:lpstr>Accident Insurance</vt:lpstr>
      <vt:lpstr>Accident Insurance</vt:lpstr>
      <vt:lpstr>Critical Illness Insurance</vt:lpstr>
      <vt:lpstr>Critical Illness Insurance</vt:lpstr>
      <vt:lpstr>Critical Illness Insurance</vt:lpstr>
      <vt:lpstr>Critical Illness Insurance</vt:lpstr>
      <vt:lpstr>Hospital Indemnity Insurance</vt:lpstr>
      <vt:lpstr>Hospital Indemnity Insurance</vt:lpstr>
      <vt:lpstr>Short-Term Disability Insurance</vt:lpstr>
      <vt:lpstr>Short-Term Disability Insurance</vt:lpstr>
      <vt:lpstr>PowerPoint Presentation</vt:lpstr>
      <vt:lpstr>Questions / Comments /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Pera</dc:creator>
  <cp:lastModifiedBy>Kerry Kaiser</cp:lastModifiedBy>
  <cp:revision>215</cp:revision>
  <dcterms:created xsi:type="dcterms:W3CDTF">2020-12-29T19:33:10Z</dcterms:created>
  <dcterms:modified xsi:type="dcterms:W3CDTF">2023-08-16T14:28:32Z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0x01010042755FBFAA54284B9362D55AF30A7227</vt:lpwstr>
  </property>
</Properties>
</file>